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72"/>
  </p:notesMasterIdLst>
  <p:sldIdLst>
    <p:sldId id="331" r:id="rId5"/>
    <p:sldId id="391" r:id="rId6"/>
    <p:sldId id="339" r:id="rId7"/>
    <p:sldId id="340" r:id="rId8"/>
    <p:sldId id="441" r:id="rId9"/>
    <p:sldId id="442" r:id="rId10"/>
    <p:sldId id="443" r:id="rId11"/>
    <p:sldId id="444" r:id="rId12"/>
    <p:sldId id="445" r:id="rId13"/>
    <p:sldId id="446" r:id="rId14"/>
    <p:sldId id="447" r:id="rId15"/>
    <p:sldId id="448" r:id="rId16"/>
    <p:sldId id="342" r:id="rId17"/>
    <p:sldId id="335" r:id="rId18"/>
    <p:sldId id="343" r:id="rId19"/>
    <p:sldId id="372" r:id="rId20"/>
    <p:sldId id="344" r:id="rId21"/>
    <p:sldId id="371" r:id="rId22"/>
    <p:sldId id="347" r:id="rId23"/>
    <p:sldId id="348" r:id="rId24"/>
    <p:sldId id="376" r:id="rId25"/>
    <p:sldId id="392" r:id="rId26"/>
    <p:sldId id="416" r:id="rId27"/>
    <p:sldId id="351" r:id="rId28"/>
    <p:sldId id="352" r:id="rId29"/>
    <p:sldId id="417" r:id="rId30"/>
    <p:sldId id="419" r:id="rId31"/>
    <p:sldId id="432" r:id="rId32"/>
    <p:sldId id="433" r:id="rId33"/>
    <p:sldId id="437" r:id="rId34"/>
    <p:sldId id="434" r:id="rId35"/>
    <p:sldId id="435" r:id="rId36"/>
    <p:sldId id="418" r:id="rId37"/>
    <p:sldId id="420" r:id="rId38"/>
    <p:sldId id="421" r:id="rId39"/>
    <p:sldId id="422" r:id="rId40"/>
    <p:sldId id="436" r:id="rId41"/>
    <p:sldId id="423" r:id="rId42"/>
    <p:sldId id="424" r:id="rId43"/>
    <p:sldId id="439" r:id="rId44"/>
    <p:sldId id="425" r:id="rId45"/>
    <p:sldId id="426" r:id="rId46"/>
    <p:sldId id="430" r:id="rId47"/>
    <p:sldId id="431" r:id="rId48"/>
    <p:sldId id="427" r:id="rId49"/>
    <p:sldId id="428" r:id="rId50"/>
    <p:sldId id="440" r:id="rId51"/>
    <p:sldId id="429" r:id="rId52"/>
    <p:sldId id="382" r:id="rId53"/>
    <p:sldId id="385" r:id="rId54"/>
    <p:sldId id="383" r:id="rId55"/>
    <p:sldId id="407" r:id="rId56"/>
    <p:sldId id="408" r:id="rId57"/>
    <p:sldId id="384" r:id="rId58"/>
    <p:sldId id="402" r:id="rId59"/>
    <p:sldId id="395" r:id="rId60"/>
    <p:sldId id="396" r:id="rId61"/>
    <p:sldId id="398" r:id="rId62"/>
    <p:sldId id="399" r:id="rId63"/>
    <p:sldId id="405" r:id="rId64"/>
    <p:sldId id="393" r:id="rId65"/>
    <p:sldId id="415" r:id="rId66"/>
    <p:sldId id="387" r:id="rId67"/>
    <p:sldId id="388" r:id="rId68"/>
    <p:sldId id="403" r:id="rId69"/>
    <p:sldId id="389" r:id="rId70"/>
    <p:sldId id="390" r:id="rId7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1pPr>
    <a:lvl2pPr marL="4572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2pPr>
    <a:lvl3pPr marL="9144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3pPr>
    <a:lvl4pPr marL="13716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4pPr>
    <a:lvl5pPr marL="1828800" algn="l" rtl="0" fontAlgn="base">
      <a:spcBef>
        <a:spcPct val="0"/>
      </a:spcBef>
      <a:spcAft>
        <a:spcPct val="0"/>
      </a:spcAft>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5pPr>
    <a:lvl6pPr marL="22860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6pPr>
    <a:lvl7pPr marL="27432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7pPr>
    <a:lvl8pPr marL="32004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8pPr>
    <a:lvl9pPr marL="3657600" algn="l" defTabSz="914400" rtl="0" eaLnBrk="1" latinLnBrk="0" hangingPunct="1">
      <a:defRPr kern="1200">
        <a:solidFill>
          <a:schemeClr val="tx1"/>
        </a:solidFill>
        <a:effectLst>
          <a:outerShdw blurRad="38100" dist="38100" dir="2700000" algn="tl">
            <a:srgbClr val="000000">
              <a:alpha val="43137"/>
            </a:srgbClr>
          </a:outerShdw>
        </a:effectLst>
        <a:latin typeface="Verdana" pitchFamily="34"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00"/>
    <a:srgbClr val="07518F"/>
    <a:srgbClr val="FF3300"/>
    <a:srgbClr val="FFFF00"/>
    <a:srgbClr val="FFFF66"/>
    <a:srgbClr val="FF6600"/>
    <a:srgbClr val="0A76D0"/>
    <a:srgbClr val="064B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5" autoAdjust="0"/>
    <p:restoredTop sz="93054" autoAdjust="0"/>
  </p:normalViewPr>
  <p:slideViewPr>
    <p:cSldViewPr snapToGrid="0">
      <p:cViewPr>
        <p:scale>
          <a:sx n="70" d="100"/>
          <a:sy n="70" d="100"/>
        </p:scale>
        <p:origin x="-1068" y="-48"/>
      </p:cViewPr>
      <p:guideLst>
        <p:guide orient="horz"/>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ffectLst/>
                <a:latin typeface="Arial" charset="0"/>
                <a:cs typeface="+mn-cs"/>
              </a:defRPr>
            </a:lvl1pPr>
          </a:lstStyle>
          <a:p>
            <a:pPr>
              <a:defRPr/>
            </a:pPr>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ffectLst/>
                <a:latin typeface="Arial" charset="0"/>
                <a:cs typeface="+mn-cs"/>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ffectLst/>
                <a:latin typeface="Arial"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ffectLst/>
                <a:latin typeface="Arial" charset="0"/>
                <a:cs typeface="+mn-cs"/>
              </a:defRPr>
            </a:lvl1pPr>
          </a:lstStyle>
          <a:p>
            <a:pPr>
              <a:defRPr/>
            </a:pPr>
            <a:fld id="{F975CA1F-F9EC-4F00-8EB7-B69C391E26FB}" type="slidenum">
              <a:rPr lang="en-US"/>
              <a:pPr>
                <a:defRPr/>
              </a:pPr>
              <a:t>‹#›</a:t>
            </a:fld>
            <a:endParaRPr lang="en-US"/>
          </a:p>
        </p:txBody>
      </p:sp>
    </p:spTree>
    <p:extLst>
      <p:ext uri="{BB962C8B-B14F-4D97-AF65-F5344CB8AC3E}">
        <p14:creationId xmlns:p14="http://schemas.microsoft.com/office/powerpoint/2010/main" val="2945322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1CC67F1-EE27-49DD-AA50-8225B2D6DBBE}" type="slidenum">
              <a:rPr lang="en-US" smtClean="0">
                <a:latin typeface="Arial" charset="0"/>
              </a:rPr>
              <a:pPr eaLnBrk="1" hangingPunct="1"/>
              <a:t>1</a:t>
            </a:fld>
            <a:endParaRPr lang="en-US" smtClean="0">
              <a:latin typeface="Arial" charset="0"/>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2</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DC7538E7-3A2D-4D71-A96B-E1A6E3E824FF}" type="slidenum">
              <a:rPr lang="en-US" smtClean="0">
                <a:latin typeface="Arial" charset="0"/>
              </a:rPr>
              <a:pPr eaLnBrk="1" hangingPunct="1"/>
              <a:t>14</a:t>
            </a:fld>
            <a:endParaRPr lang="en-US" smtClean="0">
              <a:latin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4BE2973E-9BAD-494E-8070-5FBA2E6A4DA6}" type="slidenum">
              <a:rPr lang="en-US" smtClean="0">
                <a:latin typeface="Arial" charset="0"/>
              </a:rPr>
              <a:pPr eaLnBrk="1" hangingPunct="1"/>
              <a:t>15</a:t>
            </a:fld>
            <a:endParaRPr lang="en-US" smtClean="0">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4BE2973E-9BAD-494E-8070-5FBA2E6A4DA6}" type="slidenum">
              <a:rPr lang="en-US" smtClean="0">
                <a:latin typeface="Arial" charset="0"/>
              </a:rPr>
              <a:pPr eaLnBrk="1" hangingPunct="1"/>
              <a:t>16</a:t>
            </a:fld>
            <a:endParaRPr lang="en-US" smtClean="0">
              <a:latin typeface="Arial" charset="0"/>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22</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D41364-15E5-4D19-9F44-7E52E8E6B660}" type="slidenum">
              <a:rPr lang="en-US" smtClean="0"/>
              <a:pPr/>
              <a:t>25</a:t>
            </a:fld>
            <a:endParaRPr lang="en-US"/>
          </a:p>
        </p:txBody>
      </p:sp>
    </p:spTree>
    <p:extLst>
      <p:ext uri="{BB962C8B-B14F-4D97-AF65-F5344CB8AC3E}">
        <p14:creationId xmlns:p14="http://schemas.microsoft.com/office/powerpoint/2010/main" val="2120469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61</a:t>
            </a:fld>
            <a:endParaRPr lang="en-US" smtClean="0">
              <a:latin typeface="Arial"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170" name="Rectangle 2"/>
          <p:cNvSpPr>
            <a:spLocks noGrp="1" noChangeArrowheads="1"/>
          </p:cNvSpPr>
          <p:nvPr>
            <p:ph type="subTitle" sz="quarter" idx="1"/>
          </p:nvPr>
        </p:nvSpPr>
        <p:spPr>
          <a:xfrm>
            <a:off x="889000" y="3981450"/>
            <a:ext cx="7810500" cy="1587500"/>
          </a:xfrm>
        </p:spPr>
        <p:txBody>
          <a:bodyPr lIns="92035" tIns="46019" rIns="92035" bIns="46019"/>
          <a:lstStyle>
            <a:lvl1pPr marL="0" indent="0" algn="r">
              <a:lnSpc>
                <a:spcPct val="100000"/>
              </a:lnSpc>
              <a:spcBef>
                <a:spcPct val="0"/>
              </a:spcBef>
              <a:buFont typeface="Wingdings" pitchFamily="2" charset="2"/>
              <a:buNone/>
              <a:defRPr sz="2400"/>
            </a:lvl1pPr>
          </a:lstStyle>
          <a:p>
            <a:r>
              <a:rPr lang="en-US"/>
              <a:t>Name</a:t>
            </a:r>
          </a:p>
          <a:p>
            <a:r>
              <a:rPr lang="en-US"/>
              <a:t>Title</a:t>
            </a:r>
          </a:p>
          <a:p>
            <a:r>
              <a:rPr lang="en-US"/>
              <a:t>Department</a:t>
            </a:r>
          </a:p>
        </p:txBody>
      </p:sp>
      <p:sp>
        <p:nvSpPr>
          <p:cNvPr id="7171" name="Rectangle 3"/>
          <p:cNvSpPr>
            <a:spLocks noGrp="1" noChangeArrowheads="1"/>
          </p:cNvSpPr>
          <p:nvPr>
            <p:ph type="ctrTitle" sz="quarter"/>
          </p:nvPr>
        </p:nvSpPr>
        <p:spPr>
          <a:xfrm>
            <a:off x="928688" y="2319338"/>
            <a:ext cx="7754937" cy="1471612"/>
          </a:xfrm>
        </p:spPr>
        <p:txBody>
          <a:bodyPr lIns="64264" tIns="32131" rIns="64264" bIns="32131"/>
          <a:lstStyle>
            <a:lvl1pPr algn="r">
              <a:defRPr/>
            </a:lvl1pPr>
          </a:lstStyle>
          <a:p>
            <a:r>
              <a:rPr lang="en-US"/>
              <a:t>Click to edit Master title style</a:t>
            </a:r>
          </a:p>
        </p:txBody>
      </p:sp>
    </p:spTree>
    <p:extLst>
      <p:ext uri="{BB962C8B-B14F-4D97-AF65-F5344CB8AC3E}">
        <p14:creationId xmlns:p14="http://schemas.microsoft.com/office/powerpoint/2010/main" val="22675502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17470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7376234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66713" y="1371600"/>
            <a:ext cx="4127500" cy="4618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371600"/>
            <a:ext cx="4127500" cy="46180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79170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83415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239724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2900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608654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870385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6000">
              <a:schemeClr val="bg1"/>
            </a:gs>
            <a:gs pos="53000">
              <a:schemeClr val="bg1">
                <a:gamma/>
                <a:shade val="46275"/>
                <a:invGamma/>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body" idx="1"/>
          </p:nvPr>
        </p:nvSpPr>
        <p:spPr bwMode="auto">
          <a:xfrm>
            <a:off x="358775" y="1412875"/>
            <a:ext cx="8407400" cy="4618038"/>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6147" name="Rectangle 3"/>
          <p:cNvSpPr>
            <a:spLocks noGrp="1" noChangeArrowheads="1"/>
          </p:cNvSpPr>
          <p:nvPr>
            <p:ph type="title"/>
          </p:nvPr>
        </p:nvSpPr>
        <p:spPr bwMode="auto">
          <a:xfrm>
            <a:off x="352425" y="157163"/>
            <a:ext cx="8423275" cy="1143000"/>
          </a:xfrm>
          <a:prstGeom prst="rect">
            <a:avLst/>
          </a:prstGeom>
          <a:noFill/>
          <a:ln w="9525">
            <a:noFill/>
            <a:miter lim="800000"/>
            <a:headEnd/>
            <a:tailEnd/>
          </a:ln>
          <a:effectLst/>
        </p:spPr>
        <p:txBody>
          <a:bodyPr vert="horz" wrap="square" lIns="92035" tIns="46019" rIns="92035" bIns="46019" numCol="1" anchor="ctr" anchorCtr="0" compatLnSpc="1">
            <a:prstTxWarp prst="textNoShape">
              <a:avLst/>
            </a:prstTxWarp>
          </a:bodyPr>
          <a:lstStyle/>
          <a:p>
            <a:pPr lvl="0"/>
            <a:r>
              <a:rPr lang="en-US" dirty="0" smtClean="0"/>
              <a:t>Slide Title</a:t>
            </a:r>
          </a:p>
        </p:txBody>
      </p:sp>
      <p:sp>
        <p:nvSpPr>
          <p:cNvPr id="1029" name="Rectangle 17"/>
          <p:cNvSpPr>
            <a:spLocks noChangeArrowheads="1"/>
          </p:cNvSpPr>
          <p:nvPr/>
        </p:nvSpPr>
        <p:spPr bwMode="auto">
          <a:xfrm>
            <a:off x="7750175" y="6310313"/>
            <a:ext cx="415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eaLnBrk="0" hangingPunct="0"/>
            <a:fld id="{0696CC28-641D-40DC-9F76-28EABBDA271B}" type="slidenum">
              <a:rPr lang="en-US" sz="900" b="1">
                <a:solidFill>
                  <a:srgbClr val="7FC2F9"/>
                </a:solidFill>
                <a:effectLst/>
              </a:rPr>
              <a:pPr eaLnBrk="0" hangingPunct="0"/>
              <a:t>‹#›</a:t>
            </a:fld>
            <a:endParaRPr lang="en-US" sz="900" b="1">
              <a:solidFill>
                <a:srgbClr val="7FC2F9"/>
              </a:solidFill>
              <a:effectLst/>
            </a:endParaRPr>
          </a:p>
        </p:txBody>
      </p:sp>
    </p:spTree>
  </p:cSld>
  <p:clrMap bg1="dk2" tx1="lt1" bg2="dk1"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transition>
    <p:fade/>
  </p:transition>
  <p:timing>
    <p:tnLst>
      <p:par>
        <p:cTn id="1" dur="indefinite" restart="never" nodeType="tmRoot"/>
      </p:par>
    </p:tnLst>
  </p:timing>
  <p:txStyles>
    <p:titleStyle>
      <a:lvl1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ea typeface="+mj-ea"/>
          <a:cs typeface="+mj-cs"/>
        </a:defRPr>
      </a:lvl1pPr>
      <a:lvl2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2pPr>
      <a:lvl3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3pPr>
      <a:lvl4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4pPr>
      <a:lvl5pPr algn="ctr" rtl="0" eaLnBrk="0" fontAlgn="base" hangingPunct="0">
        <a:lnSpc>
          <a:spcPct val="90000"/>
        </a:lnSpc>
        <a:spcBef>
          <a:spcPct val="0"/>
        </a:spcBef>
        <a:spcAft>
          <a:spcPct val="0"/>
        </a:spcAft>
        <a:defRPr sz="3200" b="1">
          <a:solidFill>
            <a:srgbClr val="FFFF66"/>
          </a:solidFill>
          <a:effectLst>
            <a:outerShdw blurRad="38100" dist="38100" dir="2700000" algn="tl">
              <a:srgbClr val="000000"/>
            </a:outerShdw>
          </a:effectLst>
          <a:latin typeface="Neo Sans Intel" pitchFamily="34" charset="0"/>
          <a:cs typeface="Arial" charset="0"/>
        </a:defRPr>
      </a:lvl5pPr>
      <a:lvl6pPr marL="4572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6pPr>
      <a:lvl7pPr marL="9144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7pPr>
      <a:lvl8pPr marL="13716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8pPr>
      <a:lvl9pPr marL="1828800" algn="ctr" rtl="0" fontAlgn="base">
        <a:lnSpc>
          <a:spcPct val="90000"/>
        </a:lnSpc>
        <a:spcBef>
          <a:spcPct val="0"/>
        </a:spcBef>
        <a:spcAft>
          <a:spcPct val="0"/>
        </a:spcAft>
        <a:defRPr sz="3200" b="1">
          <a:solidFill>
            <a:schemeClr val="tx1"/>
          </a:solidFill>
          <a:effectLst>
            <a:outerShdw blurRad="38100" dist="38100" dir="2700000" algn="tl">
              <a:srgbClr val="000000"/>
            </a:outerShdw>
          </a:effectLst>
          <a:latin typeface="Verdana" pitchFamily="34" charset="0"/>
          <a:cs typeface="Arial" charset="0"/>
        </a:defRPr>
      </a:lvl9pPr>
    </p:titleStyle>
    <p:body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www.image-net.org/challenges/LSVRC/2012/results.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9138" name="Rectangle 2"/>
          <p:cNvSpPr>
            <a:spLocks noGrp="1" noChangeArrowheads="1"/>
          </p:cNvSpPr>
          <p:nvPr>
            <p:ph type="ctrTitle" sz="quarter"/>
          </p:nvPr>
        </p:nvSpPr>
        <p:spPr>
          <a:xfrm>
            <a:off x="694532" y="1704975"/>
            <a:ext cx="7754937" cy="2085975"/>
          </a:xfrm>
        </p:spPr>
        <p:txBody>
          <a:bodyPr/>
          <a:lstStyle/>
          <a:p>
            <a:pPr algn="ctr" eaLnBrk="1" hangingPunct="1">
              <a:defRPr/>
            </a:pPr>
            <a:r>
              <a:rPr lang="en-US" sz="3600" dirty="0" smtClean="0"/>
              <a:t>Introduction:</a:t>
            </a:r>
            <a:br>
              <a:rPr lang="en-US" sz="3600" dirty="0" smtClean="0"/>
            </a:br>
            <a:r>
              <a:rPr lang="en-US" sz="3600" dirty="0" smtClean="0"/>
              <a:t>Convolutional </a:t>
            </a:r>
            <a:r>
              <a:rPr lang="en-US" sz="3600" dirty="0"/>
              <a:t>Neural </a:t>
            </a:r>
            <a:r>
              <a:rPr lang="en-US" sz="3600" dirty="0" smtClean="0"/>
              <a:t>Networks</a:t>
            </a:r>
            <a:br>
              <a:rPr lang="en-US" sz="3600" dirty="0" smtClean="0"/>
            </a:br>
            <a:r>
              <a:rPr lang="en-US" sz="3600" dirty="0" smtClean="0"/>
              <a:t>for Visual Recognition</a:t>
            </a:r>
            <a:endParaRPr lang="en-US" sz="3600" dirty="0" smtClean="0">
              <a:solidFill>
                <a:srgbClr val="FFFF00"/>
              </a:solidFill>
            </a:endParaRPr>
          </a:p>
        </p:txBody>
      </p:sp>
      <p:sp>
        <p:nvSpPr>
          <p:cNvPr id="2" name="Subtitle 1"/>
          <p:cNvSpPr>
            <a:spLocks noGrp="1"/>
          </p:cNvSpPr>
          <p:nvPr>
            <p:ph type="subTitle" sz="quarter" idx="1"/>
          </p:nvPr>
        </p:nvSpPr>
        <p:spPr/>
        <p:txBody>
          <a:bodyPr/>
          <a:lstStyle/>
          <a:p>
            <a:endParaRPr lang="en-IN"/>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Keras</a:t>
            </a:r>
            <a:endParaRPr lang="en-IN" dirty="0"/>
          </a:p>
        </p:txBody>
      </p:sp>
      <p:sp>
        <p:nvSpPr>
          <p:cNvPr id="3" name="Content Placeholder 2"/>
          <p:cNvSpPr>
            <a:spLocks noGrp="1"/>
          </p:cNvSpPr>
          <p:nvPr>
            <p:ph idx="1"/>
          </p:nvPr>
        </p:nvSpPr>
        <p:spPr/>
        <p:txBody>
          <a:bodyPr/>
          <a:lstStyle/>
          <a:p>
            <a:pPr algn="just">
              <a:lnSpc>
                <a:spcPct val="150000"/>
              </a:lnSpc>
            </a:pPr>
            <a:r>
              <a:rPr lang="en-US" dirty="0" err="1"/>
              <a:t>Keras</a:t>
            </a:r>
            <a:r>
              <a:rPr lang="en-US" dirty="0"/>
              <a:t> is our recommended library for deep learning in Python, especially for beginners. Its minimalistic, modular approach makes it a breeze to get deep neural networks up and running.</a:t>
            </a:r>
            <a:endParaRPr lang="en-IN" dirty="0"/>
          </a:p>
        </p:txBody>
      </p:sp>
    </p:spTree>
    <p:extLst>
      <p:ext uri="{BB962C8B-B14F-4D97-AF65-F5344CB8AC3E}">
        <p14:creationId xmlns:p14="http://schemas.microsoft.com/office/powerpoint/2010/main" val="349258817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Deep Neural Network</a:t>
            </a:r>
            <a:endParaRPr lang="en-IN" dirty="0"/>
          </a:p>
        </p:txBody>
      </p:sp>
      <p:sp>
        <p:nvSpPr>
          <p:cNvPr id="3" name="Content Placeholder 2"/>
          <p:cNvSpPr>
            <a:spLocks noGrp="1"/>
          </p:cNvSpPr>
          <p:nvPr>
            <p:ph idx="1"/>
          </p:nvPr>
        </p:nvSpPr>
        <p:spPr/>
        <p:txBody>
          <a:bodyPr>
            <a:normAutofit fontScale="77500" lnSpcReduction="20000"/>
          </a:bodyPr>
          <a:lstStyle/>
          <a:p>
            <a:pPr algn="just" fontAlgn="base"/>
            <a:r>
              <a:rPr lang="en-US" dirty="0"/>
              <a:t>Deep learning refers to neural networks with multiple hidden layers that can learn increasingly abstract representations of the input data. This is obviously an oversimplification, but it’s a practical definition for us right now.</a:t>
            </a:r>
          </a:p>
          <a:p>
            <a:pPr algn="just" fontAlgn="base"/>
            <a:r>
              <a:rPr lang="en-US" dirty="0"/>
              <a:t>For example, deep learning has led to major advances in computer vision. We’re now able to classify images, find objects in them, and even label them with captions. To do so, deep neural networks with many hidden layers can sequentially learn more complex features from the raw input image:</a:t>
            </a:r>
          </a:p>
          <a:p>
            <a:pPr fontAlgn="base"/>
            <a:r>
              <a:rPr lang="en-US" dirty="0"/>
              <a:t>The first hidden layers might only learn local edge patterns.</a:t>
            </a:r>
          </a:p>
          <a:p>
            <a:pPr algn="just" fontAlgn="base"/>
            <a:r>
              <a:rPr lang="en-US" dirty="0"/>
              <a:t>Then, each subsequent layer (or filter) learns more complex representations.</a:t>
            </a:r>
          </a:p>
          <a:p>
            <a:pPr algn="just" fontAlgn="base"/>
            <a:r>
              <a:rPr lang="en-US" dirty="0"/>
              <a:t>Finally, the last layer can classify the image as a cat or kangaroo.</a:t>
            </a:r>
          </a:p>
          <a:p>
            <a:pPr fontAlgn="base"/>
            <a:r>
              <a:rPr lang="en-US" dirty="0"/>
              <a:t>These types of deep neural networks are called </a:t>
            </a:r>
            <a:r>
              <a:rPr lang="en-US" i="1" dirty="0"/>
              <a:t>Convolutional Neural Networks</a:t>
            </a:r>
            <a:r>
              <a:rPr lang="en-US" dirty="0"/>
              <a:t>.</a:t>
            </a:r>
          </a:p>
          <a:p>
            <a:endParaRPr lang="en-IN" dirty="0"/>
          </a:p>
        </p:txBody>
      </p:sp>
    </p:spTree>
    <p:extLst>
      <p:ext uri="{BB962C8B-B14F-4D97-AF65-F5344CB8AC3E}">
        <p14:creationId xmlns:p14="http://schemas.microsoft.com/office/powerpoint/2010/main" val="413247248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Convolutional Neural Networks (CNN’s)</a:t>
            </a:r>
            <a:endParaRPr lang="en-IN" dirty="0"/>
          </a:p>
        </p:txBody>
      </p:sp>
      <p:sp>
        <p:nvSpPr>
          <p:cNvPr id="3" name="Content Placeholder 2"/>
          <p:cNvSpPr>
            <a:spLocks noGrp="1"/>
          </p:cNvSpPr>
          <p:nvPr>
            <p:ph idx="1"/>
          </p:nvPr>
        </p:nvSpPr>
        <p:spPr/>
        <p:txBody>
          <a:bodyPr/>
          <a:lstStyle/>
          <a:p>
            <a:r>
              <a:rPr lang="en-US" dirty="0"/>
              <a:t>In a nutshell, Convolutional Neural Networks (CNN’s) are multi-layer neural networks (sometimes up to 17 or more layers) </a:t>
            </a:r>
            <a:r>
              <a:rPr lang="en-US" dirty="0" smtClean="0"/>
              <a:t>that</a:t>
            </a:r>
            <a:r>
              <a:rPr lang="en-US" i="1" dirty="0"/>
              <a:t> </a:t>
            </a:r>
            <a:r>
              <a:rPr lang="en-US" dirty="0"/>
              <a:t>assume the input data to be images</a:t>
            </a:r>
            <a:r>
              <a:rPr lang="en-US" dirty="0" smtClean="0"/>
              <a:t>.</a:t>
            </a:r>
          </a:p>
          <a:p>
            <a:endParaRPr lang="en-IN" dirty="0"/>
          </a:p>
        </p:txBody>
      </p:sp>
    </p:spTree>
    <p:extLst>
      <p:ext uri="{BB962C8B-B14F-4D97-AF65-F5344CB8AC3E}">
        <p14:creationId xmlns:p14="http://schemas.microsoft.com/office/powerpoint/2010/main" val="371614644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550" y="1192213"/>
            <a:ext cx="8488363" cy="4603750"/>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pPr>
              <a:defRPr/>
            </a:pPr>
            <a:r>
              <a:rPr lang="en-US" dirty="0" smtClean="0"/>
              <a:t>Classical Computer Vision Pipeline</a:t>
            </a:r>
            <a:endParaRPr 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a:t>Classical Computer Vision Pipeline</a:t>
            </a:r>
            <a:r>
              <a:rPr lang="en-US" dirty="0" smtClean="0">
                <a:solidFill>
                  <a:srgbClr val="FFFF00"/>
                </a:solidFill>
              </a:rPr>
              <a:t>.</a:t>
            </a:r>
          </a:p>
        </p:txBody>
      </p:sp>
      <p:sp>
        <p:nvSpPr>
          <p:cNvPr id="224259" name="Rectangle 3"/>
          <p:cNvSpPr>
            <a:spLocks noGrp="1" noChangeArrowheads="1"/>
          </p:cNvSpPr>
          <p:nvPr>
            <p:ph idx="1"/>
          </p:nvPr>
        </p:nvSpPr>
        <p:spPr/>
        <p:txBody>
          <a:bodyPr/>
          <a:lstStyle/>
          <a:p>
            <a:pPr marL="0" indent="0" eaLnBrk="1" hangingPunct="1">
              <a:buFont typeface="Wingdings" pitchFamily="2" charset="2"/>
              <a:buNone/>
              <a:defRPr/>
            </a:pPr>
            <a:r>
              <a:rPr lang="en-US" sz="2600" dirty="0" smtClean="0"/>
              <a:t>CV experts </a:t>
            </a:r>
          </a:p>
          <a:p>
            <a:pPr marL="514350" indent="-514350" eaLnBrk="1" hangingPunct="1">
              <a:buFont typeface="+mj-lt"/>
              <a:buAutoNum type="arabicPeriod"/>
              <a:defRPr/>
            </a:pPr>
            <a:r>
              <a:rPr lang="en-US" sz="2600" dirty="0" smtClean="0"/>
              <a:t>Select / develop features:  </a:t>
            </a:r>
            <a:r>
              <a:rPr lang="en-US" altLang="ja-JP" sz="2600" dirty="0" smtClean="0"/>
              <a:t>SURF</a:t>
            </a:r>
            <a:r>
              <a:rPr lang="en-US" altLang="ja-JP" sz="2600" dirty="0"/>
              <a:t>, </a:t>
            </a:r>
            <a:r>
              <a:rPr lang="en-US" altLang="ja-JP" sz="2600" dirty="0" err="1"/>
              <a:t>HoG</a:t>
            </a:r>
            <a:r>
              <a:rPr lang="en-US" altLang="ja-JP" sz="2600" dirty="0"/>
              <a:t>, </a:t>
            </a:r>
            <a:r>
              <a:rPr lang="en-US" altLang="ja-JP" sz="2600" dirty="0" smtClean="0"/>
              <a:t>SIFT, </a:t>
            </a:r>
            <a:r>
              <a:rPr lang="en-US" altLang="ja-JP" sz="2600" dirty="0" smtClean="0"/>
              <a:t>RIFT,..</a:t>
            </a:r>
            <a:endParaRPr lang="en-US" altLang="ja-JP" sz="2600" dirty="0" smtClean="0"/>
          </a:p>
          <a:p>
            <a:pPr marL="514350" indent="-514350" eaLnBrk="1" hangingPunct="1">
              <a:buFont typeface="+mj-lt"/>
              <a:buAutoNum type="arabicPeriod"/>
              <a:defRPr/>
            </a:pPr>
            <a:r>
              <a:rPr lang="en-US" altLang="ja-JP" sz="2600" dirty="0" smtClean="0"/>
              <a:t>Add on top of this Machine Learning for </a:t>
            </a:r>
            <a:r>
              <a:rPr lang="en-US" sz="2600" dirty="0"/>
              <a:t>multi-class recognition </a:t>
            </a:r>
            <a:r>
              <a:rPr lang="en-US" sz="2600" dirty="0" smtClean="0"/>
              <a:t>and train classifier</a:t>
            </a:r>
            <a:endParaRPr lang="en-US" altLang="ja-JP" sz="2600" dirty="0"/>
          </a:p>
          <a:p>
            <a:pPr lvl="1" eaLnBrk="1" hangingPunct="1">
              <a:defRPr/>
            </a:pPr>
            <a:endParaRPr lang="en-US" dirty="0" smtClean="0"/>
          </a:p>
          <a:p>
            <a:pPr lvl="1" eaLnBrk="1" hangingPunct="1">
              <a:defRPr/>
            </a:pPr>
            <a:endParaRPr lang="en-US" dirty="0" smtClean="0"/>
          </a:p>
        </p:txBody>
      </p:sp>
      <p:pic>
        <p:nvPicPr>
          <p:cNvPr id="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9963"/>
            <a:ext cx="1671638" cy="11160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590800" y="3433763"/>
            <a:ext cx="1600200" cy="1268412"/>
          </a:xfrm>
          <a:prstGeom prst="rect">
            <a:avLst/>
          </a:prstGeom>
          <a:solidFill>
            <a:schemeClr val="accent3">
              <a:lumMod val="75000"/>
            </a:schemeClr>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tx1">
                    <a:lumMod val="95000"/>
                  </a:schemeClr>
                </a:solidFill>
                <a:latin typeface="Neo Sans Intel" pitchFamily="34" charset="0"/>
                <a:cs typeface="Arial" pitchFamily="34" charset="0"/>
              </a:rPr>
              <a:t>Feature</a:t>
            </a:r>
          </a:p>
          <a:p>
            <a:pPr algn="ctr" eaLnBrk="0" hangingPunct="0">
              <a:defRPr/>
            </a:pPr>
            <a:r>
              <a:rPr lang="en-US" sz="2000" b="1" dirty="0">
                <a:solidFill>
                  <a:schemeClr val="tx1">
                    <a:lumMod val="95000"/>
                  </a:schemeClr>
                </a:solidFill>
                <a:latin typeface="Neo Sans Intel" pitchFamily="34" charset="0"/>
                <a:cs typeface="Arial" pitchFamily="34" charset="0"/>
              </a:rPr>
              <a:t>Extraction:</a:t>
            </a:r>
          </a:p>
          <a:p>
            <a:pPr algn="ctr" eaLnBrk="0" hangingPunct="0">
              <a:defRPr/>
            </a:pPr>
            <a:r>
              <a:rPr lang="en-US" sz="2000" b="1" dirty="0">
                <a:solidFill>
                  <a:schemeClr val="tx1">
                    <a:lumMod val="95000"/>
                  </a:schemeClr>
                </a:solidFill>
                <a:latin typeface="Neo Sans Intel" pitchFamily="34" charset="0"/>
                <a:cs typeface="Arial" pitchFamily="34" charset="0"/>
              </a:rPr>
              <a:t>SIFT, </a:t>
            </a:r>
            <a:r>
              <a:rPr lang="en-US" sz="2000" b="1" dirty="0" err="1">
                <a:solidFill>
                  <a:schemeClr val="tx1">
                    <a:lumMod val="95000"/>
                  </a:schemeClr>
                </a:solidFill>
                <a:latin typeface="Neo Sans Intel" pitchFamily="34" charset="0"/>
                <a:cs typeface="Arial" pitchFamily="34" charset="0"/>
              </a:rPr>
              <a:t>HoG</a:t>
            </a:r>
            <a:r>
              <a:rPr lang="en-US" sz="2000" b="1" dirty="0">
                <a:solidFill>
                  <a:schemeClr val="tx1">
                    <a:lumMod val="95000"/>
                  </a:schemeClr>
                </a:solidFill>
                <a:latin typeface="Neo Sans Intel" pitchFamily="34" charset="0"/>
                <a:cs typeface="Arial" pitchFamily="34" charset="0"/>
              </a:rPr>
              <a:t>...</a:t>
            </a:r>
          </a:p>
        </p:txBody>
      </p:sp>
      <p:sp>
        <p:nvSpPr>
          <p:cNvPr id="6" name="Rectangle 5"/>
          <p:cNvSpPr/>
          <p:nvPr/>
        </p:nvSpPr>
        <p:spPr bwMode="auto">
          <a:xfrm>
            <a:off x="4876800" y="3460750"/>
            <a:ext cx="1600200" cy="1268413"/>
          </a:xfrm>
          <a:prstGeom prst="rect">
            <a:avLst/>
          </a:prstGeom>
          <a:solidFill>
            <a:srgbClr val="00B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latin typeface="Neo Sans Intel" pitchFamily="34" charset="0"/>
                <a:cs typeface="Arial" pitchFamily="34" charset="0"/>
              </a:rPr>
              <a:t>Detection,</a:t>
            </a:r>
          </a:p>
          <a:p>
            <a:pPr algn="ctr" eaLnBrk="0" hangingPunct="0">
              <a:defRPr/>
            </a:pPr>
            <a:r>
              <a:rPr lang="en-US" sz="2000" b="1" dirty="0">
                <a:latin typeface="Neo Sans Intel" pitchFamily="34" charset="0"/>
                <a:cs typeface="Arial" pitchFamily="34" charset="0"/>
              </a:rPr>
              <a:t>Classification</a:t>
            </a:r>
          </a:p>
          <a:p>
            <a:pPr algn="ctr" eaLnBrk="0" hangingPunct="0">
              <a:defRPr/>
            </a:pPr>
            <a:r>
              <a:rPr lang="en-US" sz="2000" b="1" dirty="0">
                <a:latin typeface="Neo Sans Intel" pitchFamily="34" charset="0"/>
                <a:cs typeface="Arial" pitchFamily="34" charset="0"/>
              </a:rPr>
              <a:t>Recognition</a:t>
            </a:r>
          </a:p>
        </p:txBody>
      </p:sp>
      <p:sp>
        <p:nvSpPr>
          <p:cNvPr id="7" name="Right Arrow 6"/>
          <p:cNvSpPr/>
          <p:nvPr/>
        </p:nvSpPr>
        <p:spPr bwMode="auto">
          <a:xfrm>
            <a:off x="1900238" y="4067175"/>
            <a:ext cx="614362" cy="212725"/>
          </a:xfrm>
          <a:prstGeom prst="rightArrow">
            <a:avLst/>
          </a:prstGeom>
          <a:solidFill>
            <a:schemeClr val="accent3">
              <a:lumMod val="75000"/>
            </a:schemeClr>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8" name="Right Arrow 7"/>
          <p:cNvSpPr/>
          <p:nvPr/>
        </p:nvSpPr>
        <p:spPr bwMode="auto">
          <a:xfrm>
            <a:off x="4262438" y="4067175"/>
            <a:ext cx="614362" cy="212725"/>
          </a:xfrm>
          <a:prstGeom prst="rightArrow">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9" name="Right Arrow 8"/>
          <p:cNvSpPr/>
          <p:nvPr/>
        </p:nvSpPr>
        <p:spPr bwMode="auto">
          <a:xfrm>
            <a:off x="6553200" y="4062413"/>
            <a:ext cx="614363"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nvGrpSpPr>
          <p:cNvPr id="10" name="Group 9"/>
          <p:cNvGrpSpPr>
            <a:grpSpLocks/>
          </p:cNvGrpSpPr>
          <p:nvPr/>
        </p:nvGrpSpPr>
        <p:grpSpPr bwMode="auto">
          <a:xfrm>
            <a:off x="7243763" y="3452813"/>
            <a:ext cx="1677987" cy="1249362"/>
            <a:chOff x="1066800" y="1497522"/>
            <a:chExt cx="6705600" cy="4475986"/>
          </a:xfrm>
        </p:grpSpPr>
        <p:pic>
          <p:nvPicPr>
            <p:cNvPr id="820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97522"/>
              <a:ext cx="6705600" cy="447598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142928" y="1753453"/>
              <a:ext cx="2892861" cy="2894891"/>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3" name="Rectangle 12"/>
            <p:cNvSpPr/>
            <p:nvPr/>
          </p:nvSpPr>
          <p:spPr bwMode="auto">
            <a:xfrm>
              <a:off x="4111917" y="2589504"/>
              <a:ext cx="919877" cy="10976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4" name="Rectangle 13"/>
            <p:cNvSpPr/>
            <p:nvPr/>
          </p:nvSpPr>
          <p:spPr bwMode="auto">
            <a:xfrm>
              <a:off x="2589359" y="2817000"/>
              <a:ext cx="1294175" cy="129672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5" name="Rectangle 14"/>
            <p:cNvSpPr/>
            <p:nvPr/>
          </p:nvSpPr>
          <p:spPr bwMode="auto">
            <a:xfrm>
              <a:off x="2360975" y="4722279"/>
              <a:ext cx="989663" cy="99529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6" name="Rectangle 15"/>
            <p:cNvSpPr/>
            <p:nvPr/>
          </p:nvSpPr>
          <p:spPr bwMode="auto">
            <a:xfrm>
              <a:off x="4188045" y="4420848"/>
              <a:ext cx="1300517" cy="11431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sp>
        <p:nvSpPr>
          <p:cNvPr id="17" name="Rectangle 5"/>
          <p:cNvSpPr>
            <a:spLocks noChangeArrowheads="1"/>
          </p:cNvSpPr>
          <p:nvPr/>
        </p:nvSpPr>
        <p:spPr bwMode="auto">
          <a:xfrm>
            <a:off x="938213" y="5095994"/>
            <a:ext cx="7264400" cy="861774"/>
          </a:xfrm>
          <a:prstGeom prst="rect">
            <a:avLst/>
          </a:prstGeom>
          <a:solidFill>
            <a:schemeClr val="accent1"/>
          </a:solidFill>
          <a:ln w="9525">
            <a:solidFill>
              <a:schemeClr val="tx1"/>
            </a:solidFill>
            <a:miter lim="800000"/>
            <a:headEnd/>
            <a:tailEnd/>
          </a:ln>
        </p:spPr>
        <p:txBody>
          <a:bodyPr anchor="ctr">
            <a:spAutoFit/>
          </a:bodyPr>
          <a:lstStyle/>
          <a:p>
            <a:pPr algn="ctr">
              <a:defRPr/>
            </a:pPr>
            <a:r>
              <a:rPr lang="en-US" altLang="ko-KR" sz="2600" dirty="0">
                <a:solidFill>
                  <a:schemeClr val="tx1">
                    <a:lumMod val="95000"/>
                  </a:schemeClr>
                </a:solidFill>
                <a:effectLst/>
              </a:rPr>
              <a:t>  </a:t>
            </a:r>
            <a:r>
              <a:rPr lang="en-US" altLang="ko-KR" sz="2400" dirty="0">
                <a:solidFill>
                  <a:schemeClr val="tx1">
                    <a:lumMod val="95000"/>
                  </a:schemeClr>
                </a:solidFill>
                <a:effectLst/>
              </a:rPr>
              <a:t>Classical CV feature definition is </a:t>
            </a:r>
            <a:r>
              <a:rPr lang="en-US" altLang="ko-KR" sz="2400" dirty="0"/>
              <a:t>domain-specific and </a:t>
            </a:r>
            <a:r>
              <a:rPr lang="en-US" altLang="ko-KR" sz="2400" dirty="0" smtClean="0"/>
              <a:t>time-consuming</a:t>
            </a:r>
            <a:endParaRPr lang="en-US" sz="24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5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smtClean="0"/>
              <a:t>Deep Learning –based Vision Pipeline</a:t>
            </a:r>
            <a:r>
              <a:rPr lang="en-US" dirty="0" smtClean="0">
                <a:solidFill>
                  <a:srgbClr val="FFFF00"/>
                </a:solidFill>
              </a:rPr>
              <a:t>.</a:t>
            </a:r>
          </a:p>
        </p:txBody>
      </p:sp>
      <p:sp>
        <p:nvSpPr>
          <p:cNvPr id="224259" name="Rectangle 3"/>
          <p:cNvSpPr>
            <a:spLocks noGrp="1" noChangeArrowheads="1"/>
          </p:cNvSpPr>
          <p:nvPr>
            <p:ph idx="1"/>
          </p:nvPr>
        </p:nvSpPr>
        <p:spPr/>
        <p:txBody>
          <a:bodyPr/>
          <a:lstStyle/>
          <a:p>
            <a:pPr marL="0" indent="0" eaLnBrk="1" hangingPunct="1">
              <a:buFont typeface="Wingdings" pitchFamily="2" charset="2"/>
              <a:buNone/>
              <a:defRPr/>
            </a:pPr>
            <a:r>
              <a:rPr lang="en-US" sz="2600" dirty="0" smtClean="0"/>
              <a:t>Deep Learning: </a:t>
            </a:r>
          </a:p>
          <a:p>
            <a:pPr eaLnBrk="1" hangingPunct="1">
              <a:defRPr/>
            </a:pPr>
            <a:r>
              <a:rPr lang="en-US" sz="2400" dirty="0"/>
              <a:t>B</a:t>
            </a:r>
            <a:r>
              <a:rPr lang="en-US" sz="2400" dirty="0" smtClean="0"/>
              <a:t>uild</a:t>
            </a:r>
            <a:r>
              <a:rPr lang="en-US" altLang="ja-JP" sz="2400" dirty="0" smtClean="0"/>
              <a:t> features automatically based on training data</a:t>
            </a:r>
          </a:p>
          <a:p>
            <a:pPr eaLnBrk="1" hangingPunct="1">
              <a:defRPr/>
            </a:pPr>
            <a:r>
              <a:rPr lang="en-US" altLang="ja-JP" sz="2600" dirty="0"/>
              <a:t>C</a:t>
            </a:r>
            <a:r>
              <a:rPr lang="en-US" altLang="ja-JP" sz="2600" dirty="0" smtClean="0"/>
              <a:t>ombine feature extraction and classification </a:t>
            </a:r>
          </a:p>
          <a:p>
            <a:pPr marL="0" indent="0" eaLnBrk="1" hangingPunct="1">
              <a:buFont typeface="Wingdings" pitchFamily="2" charset="2"/>
              <a:buNone/>
              <a:defRPr/>
            </a:pPr>
            <a:r>
              <a:rPr lang="en-US" sz="2600" dirty="0" smtClean="0"/>
              <a:t>DL experts: define NN topology and train NN </a:t>
            </a:r>
          </a:p>
          <a:p>
            <a:pPr lvl="1" eaLnBrk="1" hangingPunct="1">
              <a:defRPr/>
            </a:pPr>
            <a:endParaRPr lang="en-US" dirty="0" smtClean="0"/>
          </a:p>
        </p:txBody>
      </p:sp>
      <p:pic>
        <p:nvPicPr>
          <p:cNvPr id="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9963"/>
            <a:ext cx="1671638" cy="11160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590800" y="3433763"/>
            <a:ext cx="1600200" cy="1268412"/>
          </a:xfrm>
          <a:prstGeom prst="rect">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bg2"/>
                </a:solidFill>
                <a:effectLst/>
                <a:latin typeface="Neo Sans Intel" pitchFamily="34" charset="0"/>
                <a:cs typeface="Arial" pitchFamily="34" charset="0"/>
              </a:rPr>
              <a:t>Deep NN</a:t>
            </a:r>
            <a:r>
              <a:rPr lang="en-US" b="1" dirty="0">
                <a:solidFill>
                  <a:schemeClr val="tx1">
                    <a:lumMod val="95000"/>
                  </a:schemeClr>
                </a:solidFill>
                <a:latin typeface="Neo Sans Intel" pitchFamily="34" charset="0"/>
                <a:cs typeface="Arial" pitchFamily="34" charset="0"/>
              </a:rPr>
              <a:t>...</a:t>
            </a:r>
          </a:p>
        </p:txBody>
      </p:sp>
      <p:sp>
        <p:nvSpPr>
          <p:cNvPr id="6" name="Rectangle 5"/>
          <p:cNvSpPr/>
          <p:nvPr/>
        </p:nvSpPr>
        <p:spPr bwMode="auto">
          <a:xfrm>
            <a:off x="4876800" y="3460750"/>
            <a:ext cx="1600200" cy="1268413"/>
          </a:xfrm>
          <a:prstGeom prst="rect">
            <a:avLst/>
          </a:prstGeom>
          <a:solidFill>
            <a:srgbClr val="00B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latin typeface="Neo Sans Intel" pitchFamily="34" charset="0"/>
                <a:cs typeface="Arial" pitchFamily="34" charset="0"/>
              </a:rPr>
              <a:t>Detection,</a:t>
            </a:r>
          </a:p>
          <a:p>
            <a:pPr algn="ctr" eaLnBrk="0" hangingPunct="0">
              <a:defRPr/>
            </a:pPr>
            <a:r>
              <a:rPr lang="en-US" sz="2000" b="1" dirty="0">
                <a:latin typeface="Neo Sans Intel" pitchFamily="34" charset="0"/>
                <a:cs typeface="Arial" pitchFamily="34" charset="0"/>
              </a:rPr>
              <a:t>Classification</a:t>
            </a:r>
          </a:p>
          <a:p>
            <a:pPr algn="ctr" eaLnBrk="0" hangingPunct="0">
              <a:defRPr/>
            </a:pPr>
            <a:r>
              <a:rPr lang="en-US" sz="2000" b="1" dirty="0">
                <a:latin typeface="Neo Sans Intel" pitchFamily="34" charset="0"/>
                <a:cs typeface="Arial" pitchFamily="34" charset="0"/>
              </a:rPr>
              <a:t>Recognition</a:t>
            </a:r>
          </a:p>
        </p:txBody>
      </p:sp>
      <p:sp>
        <p:nvSpPr>
          <p:cNvPr id="7" name="Right Arrow 6"/>
          <p:cNvSpPr/>
          <p:nvPr/>
        </p:nvSpPr>
        <p:spPr bwMode="auto">
          <a:xfrm>
            <a:off x="1900238" y="4067175"/>
            <a:ext cx="614362"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8" name="Right Arrow 7"/>
          <p:cNvSpPr/>
          <p:nvPr/>
        </p:nvSpPr>
        <p:spPr bwMode="auto">
          <a:xfrm>
            <a:off x="4262438" y="4067175"/>
            <a:ext cx="614362" cy="212725"/>
          </a:xfrm>
          <a:prstGeom prst="rightArrow">
            <a:avLst/>
          </a:prstGeom>
          <a:solidFill>
            <a:srgbClr val="92D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9" name="Right Arrow 8"/>
          <p:cNvSpPr/>
          <p:nvPr/>
        </p:nvSpPr>
        <p:spPr bwMode="auto">
          <a:xfrm>
            <a:off x="6553200" y="4062413"/>
            <a:ext cx="614363"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nvGrpSpPr>
          <p:cNvPr id="10" name="Group 9"/>
          <p:cNvGrpSpPr>
            <a:grpSpLocks/>
          </p:cNvGrpSpPr>
          <p:nvPr/>
        </p:nvGrpSpPr>
        <p:grpSpPr bwMode="auto">
          <a:xfrm>
            <a:off x="7243763" y="3452813"/>
            <a:ext cx="1677987" cy="1249362"/>
            <a:chOff x="1066800" y="1497522"/>
            <a:chExt cx="6705600" cy="4475986"/>
          </a:xfrm>
        </p:grpSpPr>
        <p:pic>
          <p:nvPicPr>
            <p:cNvPr id="9230"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97522"/>
              <a:ext cx="6705600" cy="447598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142928" y="1753453"/>
              <a:ext cx="2892861" cy="2894891"/>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3" name="Rectangle 12"/>
            <p:cNvSpPr/>
            <p:nvPr/>
          </p:nvSpPr>
          <p:spPr bwMode="auto">
            <a:xfrm>
              <a:off x="4111917" y="2589504"/>
              <a:ext cx="919877" cy="10976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4" name="Rectangle 13"/>
            <p:cNvSpPr/>
            <p:nvPr/>
          </p:nvSpPr>
          <p:spPr bwMode="auto">
            <a:xfrm>
              <a:off x="2589359" y="2817000"/>
              <a:ext cx="1294175" cy="129672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5" name="Rectangle 14"/>
            <p:cNvSpPr/>
            <p:nvPr/>
          </p:nvSpPr>
          <p:spPr bwMode="auto">
            <a:xfrm>
              <a:off x="2360975" y="4722279"/>
              <a:ext cx="989663" cy="99529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6" name="Rectangle 15"/>
            <p:cNvSpPr/>
            <p:nvPr/>
          </p:nvSpPr>
          <p:spPr bwMode="auto">
            <a:xfrm>
              <a:off x="4188045" y="4420848"/>
              <a:ext cx="1300517" cy="11431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sp>
        <p:nvSpPr>
          <p:cNvPr id="17" name="Rectangle 5"/>
          <p:cNvSpPr>
            <a:spLocks noChangeArrowheads="1"/>
          </p:cNvSpPr>
          <p:nvPr/>
        </p:nvSpPr>
        <p:spPr bwMode="auto">
          <a:xfrm>
            <a:off x="938213" y="4911725"/>
            <a:ext cx="7264400" cy="1230313"/>
          </a:xfrm>
          <a:prstGeom prst="rect">
            <a:avLst/>
          </a:prstGeom>
          <a:solidFill>
            <a:schemeClr val="accent1"/>
          </a:solidFill>
          <a:ln w="9525">
            <a:solidFill>
              <a:schemeClr val="tx1"/>
            </a:solidFill>
            <a:miter lim="800000"/>
            <a:headEnd/>
            <a:tailEnd/>
          </a:ln>
        </p:spPr>
        <p:txBody>
          <a:bodyPr anchor="ctr">
            <a:spAutoFit/>
          </a:bodyPr>
          <a:lstStyle/>
          <a:p>
            <a:pPr algn="ctr">
              <a:defRPr/>
            </a:pPr>
            <a:r>
              <a:rPr lang="en-US" altLang="ko-KR" sz="2600" dirty="0">
                <a:solidFill>
                  <a:schemeClr val="tx1">
                    <a:lumMod val="95000"/>
                  </a:schemeClr>
                </a:solidFill>
                <a:effectLst/>
              </a:rPr>
              <a:t>  </a:t>
            </a:r>
            <a:r>
              <a:rPr lang="en-US" altLang="ko-KR" sz="2400" dirty="0">
                <a:solidFill>
                  <a:schemeClr val="tx1">
                    <a:lumMod val="95000"/>
                  </a:schemeClr>
                </a:solidFill>
                <a:effectLst/>
              </a:rPr>
              <a:t>Deep Learning promise:</a:t>
            </a:r>
          </a:p>
          <a:p>
            <a:pPr algn="ctr">
              <a:defRPr/>
            </a:pPr>
            <a:r>
              <a:rPr lang="en-US" altLang="ko-KR" sz="2400" dirty="0">
                <a:solidFill>
                  <a:schemeClr val="tx1">
                    <a:lumMod val="95000"/>
                  </a:schemeClr>
                </a:solidFill>
                <a:effectLst/>
              </a:rPr>
              <a:t> </a:t>
            </a:r>
            <a:r>
              <a:rPr lang="en-US" altLang="ko-KR" sz="2400" dirty="0" smtClean="0">
                <a:solidFill>
                  <a:schemeClr val="tx1">
                    <a:lumMod val="95000"/>
                  </a:schemeClr>
                </a:solidFill>
                <a:effectLst/>
              </a:rPr>
              <a:t>train good </a:t>
            </a:r>
            <a:r>
              <a:rPr lang="en-US" altLang="ko-KR" sz="2400" dirty="0">
                <a:solidFill>
                  <a:schemeClr val="tx1">
                    <a:lumMod val="95000"/>
                  </a:schemeClr>
                </a:solidFill>
                <a:effectLst/>
              </a:rPr>
              <a:t>feature automatically,</a:t>
            </a:r>
          </a:p>
          <a:p>
            <a:pPr algn="ctr">
              <a:defRPr/>
            </a:pPr>
            <a:r>
              <a:rPr lang="en-US" altLang="ko-KR" sz="2400" dirty="0">
                <a:solidFill>
                  <a:schemeClr val="tx1">
                    <a:lumMod val="95000"/>
                  </a:schemeClr>
                </a:solidFill>
                <a:effectLst/>
              </a:rPr>
              <a:t>same method for different </a:t>
            </a:r>
            <a:r>
              <a:rPr lang="en-US" altLang="ko-KR" sz="2400" dirty="0" smtClean="0">
                <a:solidFill>
                  <a:schemeClr val="tx1">
                    <a:lumMod val="95000"/>
                  </a:schemeClr>
                </a:solidFill>
                <a:effectLst/>
              </a:rPr>
              <a:t>domain</a:t>
            </a:r>
            <a:endParaRPr lang="en-US" altLang="ko-KR" sz="2400" dirty="0"/>
          </a:p>
        </p:txBody>
      </p:sp>
      <p:sp>
        <p:nvSpPr>
          <p:cNvPr id="24" name="Rectangle 23"/>
          <p:cNvSpPr/>
          <p:nvPr/>
        </p:nvSpPr>
        <p:spPr bwMode="auto">
          <a:xfrm>
            <a:off x="4876800" y="3436938"/>
            <a:ext cx="1652588" cy="1292225"/>
          </a:xfrm>
          <a:prstGeom prst="rect">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bg2"/>
                </a:solidFill>
                <a:effectLst/>
                <a:latin typeface="Neo Sans Intel" pitchFamily="34" charset="0"/>
                <a:cs typeface="Arial" pitchFamily="34" charset="0"/>
              </a:rPr>
              <a:t>Deep NN</a:t>
            </a:r>
            <a:r>
              <a:rPr lang="en-US" b="1" dirty="0">
                <a:solidFill>
                  <a:schemeClr val="tx1">
                    <a:lumMod val="95000"/>
                  </a:schemeClr>
                </a:solidFill>
                <a:latin typeface="Neo Sans Intel" pitchFamily="34" charset="0"/>
                <a:cs typeface="Arial" pitchFamily="34" charset="0"/>
              </a:rPr>
              <a:t>...</a:t>
            </a:r>
          </a:p>
        </p:txBody>
      </p:sp>
      <p:sp>
        <p:nvSpPr>
          <p:cNvPr id="25" name="Right Arrow 24"/>
          <p:cNvSpPr/>
          <p:nvPr/>
        </p:nvSpPr>
        <p:spPr bwMode="auto">
          <a:xfrm>
            <a:off x="4219575" y="4070350"/>
            <a:ext cx="633413" cy="215900"/>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P spid="24" grpId="0" animBg="1"/>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smtClean="0"/>
              <a:t>Computer Vision +Deep Learning + </a:t>
            </a:r>
            <a:br>
              <a:rPr lang="en-US" dirty="0" smtClean="0"/>
            </a:br>
            <a:r>
              <a:rPr lang="en-US" dirty="0" smtClean="0"/>
              <a:t>Machine Learning</a:t>
            </a:r>
            <a:endParaRPr lang="en-US" dirty="0" smtClean="0">
              <a:solidFill>
                <a:srgbClr val="FFFF00"/>
              </a:solidFill>
            </a:endParaRPr>
          </a:p>
        </p:txBody>
      </p:sp>
      <p:sp>
        <p:nvSpPr>
          <p:cNvPr id="224259" name="Rectangle 3"/>
          <p:cNvSpPr>
            <a:spLocks noGrp="1" noChangeArrowheads="1"/>
          </p:cNvSpPr>
          <p:nvPr>
            <p:ph idx="1"/>
          </p:nvPr>
        </p:nvSpPr>
        <p:spPr/>
        <p:txBody>
          <a:bodyPr/>
          <a:lstStyle/>
          <a:p>
            <a:pPr marL="0" indent="0" eaLnBrk="1" hangingPunct="1">
              <a:buFont typeface="Wingdings" pitchFamily="2" charset="2"/>
              <a:buNone/>
              <a:defRPr/>
            </a:pPr>
            <a:r>
              <a:rPr lang="en-US" sz="2600" dirty="0" smtClean="0"/>
              <a:t>We want to combine Deep Learning + CV + ML </a:t>
            </a:r>
          </a:p>
          <a:p>
            <a:pPr eaLnBrk="1" hangingPunct="1">
              <a:defRPr/>
            </a:pPr>
            <a:r>
              <a:rPr lang="en-US" altLang="ja-JP" sz="2400" dirty="0"/>
              <a:t>Combine </a:t>
            </a:r>
            <a:r>
              <a:rPr lang="en-US" altLang="ja-JP" sz="2400" dirty="0" smtClean="0"/>
              <a:t>pre-defined features with learned features; </a:t>
            </a:r>
            <a:endParaRPr lang="en-US" altLang="ja-JP" sz="2400" dirty="0"/>
          </a:p>
          <a:p>
            <a:pPr eaLnBrk="1" hangingPunct="1">
              <a:defRPr/>
            </a:pPr>
            <a:r>
              <a:rPr lang="en-US" altLang="ja-JP" sz="2400" dirty="0" smtClean="0"/>
              <a:t>Use best ML methods for multi-class recognition</a:t>
            </a:r>
          </a:p>
          <a:p>
            <a:pPr marL="0" indent="0" eaLnBrk="1" hangingPunct="1">
              <a:buFont typeface="Wingdings" pitchFamily="2" charset="2"/>
              <a:buNone/>
              <a:defRPr/>
            </a:pPr>
            <a:r>
              <a:rPr lang="en-US" sz="2600" dirty="0" smtClean="0"/>
              <a:t>CV+DL+ML experts needed to build the best-in-class</a:t>
            </a:r>
          </a:p>
          <a:p>
            <a:pPr lvl="1" eaLnBrk="1" hangingPunct="1">
              <a:defRPr/>
            </a:pPr>
            <a:endParaRPr lang="en-US" dirty="0" smtClean="0"/>
          </a:p>
        </p:txBody>
      </p:sp>
      <p:pic>
        <p:nvPicPr>
          <p:cNvPr id="4"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509963"/>
            <a:ext cx="1671638" cy="11160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252484" y="3468247"/>
            <a:ext cx="1171962" cy="1268413"/>
          </a:xfrm>
          <a:prstGeom prst="rect">
            <a:avLst/>
          </a:prstGeom>
          <a:solidFill>
            <a:srgbClr val="00B05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smtClean="0">
                <a:latin typeface="Neo Sans Intel" pitchFamily="34" charset="0"/>
                <a:cs typeface="Arial" pitchFamily="34" charset="0"/>
              </a:rPr>
              <a:t>ML</a:t>
            </a:r>
          </a:p>
          <a:p>
            <a:pPr algn="ctr" eaLnBrk="0" hangingPunct="0">
              <a:defRPr/>
            </a:pPr>
            <a:r>
              <a:rPr lang="en-US" sz="2000" b="1" dirty="0" err="1" smtClean="0">
                <a:latin typeface="Neo Sans Intel" pitchFamily="34" charset="0"/>
                <a:cs typeface="Arial" pitchFamily="34" charset="0"/>
              </a:rPr>
              <a:t>AdaBoost</a:t>
            </a:r>
            <a:endParaRPr lang="en-US" sz="2000" b="1" dirty="0" smtClean="0">
              <a:latin typeface="Neo Sans Intel" pitchFamily="34" charset="0"/>
              <a:cs typeface="Arial" pitchFamily="34" charset="0"/>
            </a:endParaRPr>
          </a:p>
          <a:p>
            <a:pPr algn="ctr" eaLnBrk="0" hangingPunct="0">
              <a:defRPr/>
            </a:pPr>
            <a:r>
              <a:rPr lang="en-US" sz="2000" b="1" dirty="0" smtClean="0">
                <a:latin typeface="Neo Sans Intel" pitchFamily="34" charset="0"/>
                <a:cs typeface="Arial" pitchFamily="34" charset="0"/>
              </a:rPr>
              <a:t>…</a:t>
            </a:r>
            <a:endParaRPr lang="en-US" sz="2000" b="1" dirty="0">
              <a:latin typeface="Neo Sans Intel" pitchFamily="34" charset="0"/>
              <a:cs typeface="Arial" pitchFamily="34" charset="0"/>
            </a:endParaRPr>
          </a:p>
        </p:txBody>
      </p:sp>
      <p:sp>
        <p:nvSpPr>
          <p:cNvPr id="7" name="Right Arrow 6"/>
          <p:cNvSpPr/>
          <p:nvPr/>
        </p:nvSpPr>
        <p:spPr bwMode="auto">
          <a:xfrm>
            <a:off x="1900238" y="4067175"/>
            <a:ext cx="614362"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9" name="Right Arrow 8"/>
          <p:cNvSpPr/>
          <p:nvPr/>
        </p:nvSpPr>
        <p:spPr bwMode="auto">
          <a:xfrm>
            <a:off x="6553200" y="4062413"/>
            <a:ext cx="614363" cy="212725"/>
          </a:xfrm>
          <a:prstGeom prst="rightArrow">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nvGrpSpPr>
          <p:cNvPr id="10" name="Group 9"/>
          <p:cNvGrpSpPr>
            <a:grpSpLocks/>
          </p:cNvGrpSpPr>
          <p:nvPr/>
        </p:nvGrpSpPr>
        <p:grpSpPr bwMode="auto">
          <a:xfrm>
            <a:off x="7243763" y="3452813"/>
            <a:ext cx="1677987" cy="1249362"/>
            <a:chOff x="1066800" y="1497522"/>
            <a:chExt cx="6705600" cy="4475986"/>
          </a:xfrm>
        </p:grpSpPr>
        <p:pic>
          <p:nvPicPr>
            <p:cNvPr id="9230" name="Picture 4" descr="http://us.123rf.com/400wm/400/400/sinnawin/sinnawin1208/sinnawin120800011/14893329-adorable-laughing-little-baby-hugging-a-large-brown-dog-on-a-plastic-lilo-with-a-large-striped-beac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497522"/>
              <a:ext cx="6705600" cy="4475986"/>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p:cNvSpPr/>
            <p:nvPr/>
          </p:nvSpPr>
          <p:spPr bwMode="auto">
            <a:xfrm>
              <a:off x="1142928" y="1753453"/>
              <a:ext cx="2892861" cy="2894891"/>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3" name="Rectangle 12"/>
            <p:cNvSpPr/>
            <p:nvPr/>
          </p:nvSpPr>
          <p:spPr bwMode="auto">
            <a:xfrm>
              <a:off x="4111917" y="2589504"/>
              <a:ext cx="919877" cy="10976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4" name="Rectangle 13"/>
            <p:cNvSpPr/>
            <p:nvPr/>
          </p:nvSpPr>
          <p:spPr bwMode="auto">
            <a:xfrm>
              <a:off x="2589359" y="2817000"/>
              <a:ext cx="1294175" cy="129672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5" name="Rectangle 14"/>
            <p:cNvSpPr/>
            <p:nvPr/>
          </p:nvSpPr>
          <p:spPr bwMode="auto">
            <a:xfrm>
              <a:off x="2360975" y="4722279"/>
              <a:ext cx="989663" cy="995298"/>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sp>
          <p:nvSpPr>
            <p:cNvPr id="16" name="Rectangle 15"/>
            <p:cNvSpPr/>
            <p:nvPr/>
          </p:nvSpPr>
          <p:spPr bwMode="auto">
            <a:xfrm>
              <a:off x="4188045" y="4420848"/>
              <a:ext cx="1300517" cy="1143167"/>
            </a:xfrm>
            <a:prstGeom prst="rect">
              <a:avLst/>
            </a:prstGeom>
            <a:noFill/>
            <a:ln w="53975" cap="flat" cmpd="sng" algn="ctr">
              <a:solidFill>
                <a:srgbClr val="FF0000"/>
              </a:solidFill>
              <a:prstDash val="solid"/>
              <a:round/>
              <a:headEnd type="none" w="sm" len="sm"/>
              <a:tailEnd type="none" w="sm" len="sm"/>
            </a:ln>
            <a:effectLst/>
          </p:spPr>
          <p:txBody>
            <a:bodyPr wrap="none" anchor="ctr"/>
            <a:lstStyle/>
            <a:p>
              <a:pPr algn="ctr" eaLnBrk="0" hangingPunct="0">
                <a:defRPr/>
              </a:pPr>
              <a:endParaRPr lang="en-US" sz="1600" b="1">
                <a:latin typeface="Neo Sans Intel" pitchFamily="34" charset="0"/>
                <a:cs typeface="Arial" pitchFamily="34" charset="0"/>
              </a:endParaRPr>
            </a:p>
          </p:txBody>
        </p:sp>
      </p:grpSp>
      <p:sp>
        <p:nvSpPr>
          <p:cNvPr id="17" name="Rectangle 5"/>
          <p:cNvSpPr>
            <a:spLocks noChangeArrowheads="1"/>
          </p:cNvSpPr>
          <p:nvPr/>
        </p:nvSpPr>
        <p:spPr bwMode="auto">
          <a:xfrm>
            <a:off x="1085850" y="5048709"/>
            <a:ext cx="7264400" cy="892552"/>
          </a:xfrm>
          <a:prstGeom prst="rect">
            <a:avLst/>
          </a:prstGeom>
          <a:solidFill>
            <a:schemeClr val="accent1"/>
          </a:solidFill>
          <a:ln w="9525">
            <a:solidFill>
              <a:schemeClr val="tx1"/>
            </a:solidFill>
            <a:miter lim="800000"/>
            <a:headEnd/>
            <a:tailEnd/>
          </a:ln>
        </p:spPr>
        <p:txBody>
          <a:bodyPr anchor="ctr">
            <a:spAutoFit/>
          </a:bodyPr>
          <a:lstStyle/>
          <a:p>
            <a:pPr algn="ctr">
              <a:defRPr/>
            </a:pPr>
            <a:r>
              <a:rPr lang="en-US" altLang="ko-KR" sz="2600" dirty="0">
                <a:solidFill>
                  <a:schemeClr val="tx1">
                    <a:lumMod val="95000"/>
                  </a:schemeClr>
                </a:solidFill>
                <a:effectLst/>
              </a:rPr>
              <a:t> </a:t>
            </a:r>
            <a:r>
              <a:rPr lang="en-US" altLang="ko-KR" sz="2600" dirty="0" smtClean="0">
                <a:solidFill>
                  <a:schemeClr val="tx1">
                    <a:lumMod val="95000"/>
                  </a:schemeClr>
                </a:solidFill>
                <a:effectLst/>
              </a:rPr>
              <a:t>Combine best of Computer Vision</a:t>
            </a:r>
          </a:p>
          <a:p>
            <a:pPr algn="ctr">
              <a:defRPr/>
            </a:pPr>
            <a:r>
              <a:rPr lang="en-US" altLang="ko-KR" sz="2600" dirty="0" smtClean="0">
                <a:solidFill>
                  <a:schemeClr val="tx1">
                    <a:lumMod val="95000"/>
                  </a:schemeClr>
                </a:solidFill>
                <a:effectLst/>
              </a:rPr>
              <a:t> </a:t>
            </a:r>
            <a:r>
              <a:rPr lang="en-US" altLang="ko-KR" sz="2400" dirty="0">
                <a:solidFill>
                  <a:schemeClr val="tx1">
                    <a:lumMod val="95000"/>
                  </a:schemeClr>
                </a:solidFill>
                <a:effectLst/>
              </a:rPr>
              <a:t>Deep Learning </a:t>
            </a:r>
            <a:r>
              <a:rPr lang="en-US" altLang="ko-KR" sz="2400" dirty="0" smtClean="0">
                <a:solidFill>
                  <a:schemeClr val="tx1">
                    <a:lumMod val="95000"/>
                  </a:schemeClr>
                </a:solidFill>
                <a:effectLst/>
              </a:rPr>
              <a:t>and Machine Learning</a:t>
            </a:r>
            <a:endParaRPr lang="en-US" altLang="ko-KR" sz="2400" dirty="0">
              <a:solidFill>
                <a:schemeClr val="tx1">
                  <a:lumMod val="95000"/>
                </a:schemeClr>
              </a:solidFill>
              <a:effectLst/>
            </a:endParaRPr>
          </a:p>
        </p:txBody>
      </p:sp>
      <p:sp>
        <p:nvSpPr>
          <p:cNvPr id="21" name="Rectangle 20"/>
          <p:cNvSpPr/>
          <p:nvPr/>
        </p:nvSpPr>
        <p:spPr bwMode="auto">
          <a:xfrm>
            <a:off x="2514600" y="3509963"/>
            <a:ext cx="1174898" cy="1268412"/>
          </a:xfrm>
          <a:prstGeom prst="rect">
            <a:avLst/>
          </a:prstGeom>
          <a:solidFill>
            <a:schemeClr val="bg1">
              <a:lumMod val="40000"/>
              <a:lumOff val="60000"/>
            </a:schemeClr>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smtClean="0">
                <a:solidFill>
                  <a:schemeClr val="bg2"/>
                </a:solidFill>
                <a:effectLst/>
                <a:latin typeface="Neo Sans Intel" pitchFamily="34" charset="0"/>
                <a:cs typeface="Arial" pitchFamily="34" charset="0"/>
              </a:rPr>
              <a:t>CV</a:t>
            </a:r>
          </a:p>
          <a:p>
            <a:pPr algn="ctr" eaLnBrk="0" hangingPunct="0">
              <a:defRPr/>
            </a:pPr>
            <a:r>
              <a:rPr lang="en-US" sz="2000" b="1" dirty="0" smtClean="0">
                <a:solidFill>
                  <a:schemeClr val="bg2"/>
                </a:solidFill>
                <a:effectLst/>
                <a:latin typeface="Neo Sans Intel" pitchFamily="34" charset="0"/>
                <a:cs typeface="Arial" pitchFamily="34" charset="0"/>
              </a:rPr>
              <a:t>features</a:t>
            </a:r>
          </a:p>
          <a:p>
            <a:pPr algn="ctr" eaLnBrk="0" hangingPunct="0">
              <a:defRPr/>
            </a:pPr>
            <a:r>
              <a:rPr lang="en-US" sz="2000" b="1" dirty="0" err="1" smtClean="0">
                <a:solidFill>
                  <a:schemeClr val="bg2"/>
                </a:solidFill>
                <a:effectLst/>
                <a:latin typeface="Neo Sans Intel" pitchFamily="34" charset="0"/>
                <a:cs typeface="Arial" pitchFamily="34" charset="0"/>
              </a:rPr>
              <a:t>HoG</a:t>
            </a:r>
            <a:r>
              <a:rPr lang="en-US" sz="2000" b="1" dirty="0" smtClean="0">
                <a:solidFill>
                  <a:schemeClr val="bg2"/>
                </a:solidFill>
                <a:effectLst/>
                <a:latin typeface="Neo Sans Intel" pitchFamily="34" charset="0"/>
                <a:cs typeface="Arial" pitchFamily="34" charset="0"/>
              </a:rPr>
              <a:t>, SIFT </a:t>
            </a:r>
            <a:endParaRPr lang="en-US" b="1" dirty="0">
              <a:solidFill>
                <a:schemeClr val="tx1">
                  <a:lumMod val="95000"/>
                </a:schemeClr>
              </a:solidFill>
              <a:latin typeface="Neo Sans Intel" pitchFamily="34" charset="0"/>
              <a:cs typeface="Arial" pitchFamily="34" charset="0"/>
            </a:endParaRPr>
          </a:p>
        </p:txBody>
      </p:sp>
      <p:sp>
        <p:nvSpPr>
          <p:cNvPr id="5" name="Rectangle 4"/>
          <p:cNvSpPr/>
          <p:nvPr/>
        </p:nvSpPr>
        <p:spPr bwMode="auto">
          <a:xfrm>
            <a:off x="3907746" y="3509963"/>
            <a:ext cx="1107281" cy="1268412"/>
          </a:xfrm>
          <a:prstGeom prst="rect">
            <a:avLst/>
          </a:prstGeom>
          <a:solidFill>
            <a:srgbClr val="FFFF00"/>
          </a:solidFill>
          <a:ln w="3175" cap="flat" cmpd="sng" algn="ctr">
            <a:solidFill>
              <a:schemeClr val="tx1"/>
            </a:solidFill>
            <a:prstDash val="solid"/>
            <a:round/>
            <a:headEnd type="none" w="sm" len="sm"/>
            <a:tailEnd type="none" w="sm" len="sm"/>
          </a:ln>
          <a:effectLst/>
        </p:spPr>
        <p:txBody>
          <a:bodyPr wrap="none" anchor="ctr"/>
          <a:lstStyle/>
          <a:p>
            <a:pPr algn="ctr" eaLnBrk="0" hangingPunct="0">
              <a:defRPr/>
            </a:pPr>
            <a:r>
              <a:rPr lang="en-US" sz="2000" b="1" dirty="0">
                <a:solidFill>
                  <a:schemeClr val="bg2"/>
                </a:solidFill>
                <a:effectLst/>
                <a:latin typeface="Neo Sans Intel" pitchFamily="34" charset="0"/>
                <a:cs typeface="Arial" pitchFamily="34" charset="0"/>
              </a:rPr>
              <a:t>Deep </a:t>
            </a:r>
            <a:endParaRPr lang="en-US" sz="2000" b="1" dirty="0" smtClean="0">
              <a:solidFill>
                <a:schemeClr val="bg2"/>
              </a:solidFill>
              <a:effectLst/>
              <a:latin typeface="Neo Sans Intel" pitchFamily="34" charset="0"/>
              <a:cs typeface="Arial" pitchFamily="34" charset="0"/>
            </a:endParaRPr>
          </a:p>
          <a:p>
            <a:pPr algn="ctr" eaLnBrk="0" hangingPunct="0">
              <a:defRPr/>
            </a:pPr>
            <a:r>
              <a:rPr lang="en-US" sz="2000" b="1" dirty="0" smtClean="0">
                <a:solidFill>
                  <a:schemeClr val="bg2"/>
                </a:solidFill>
                <a:effectLst/>
                <a:latin typeface="Neo Sans Intel" pitchFamily="34" charset="0"/>
                <a:cs typeface="Arial" pitchFamily="34" charset="0"/>
              </a:rPr>
              <a:t>NN</a:t>
            </a:r>
            <a:r>
              <a:rPr lang="en-US" b="1" dirty="0">
                <a:solidFill>
                  <a:schemeClr val="tx1">
                    <a:lumMod val="95000"/>
                  </a:schemeClr>
                </a:solidFill>
                <a:latin typeface="Neo Sans Intel" pitchFamily="34" charset="0"/>
                <a:cs typeface="Arial" pitchFamily="34" charset="0"/>
              </a:rPr>
              <a:t>...</a:t>
            </a:r>
          </a:p>
        </p:txBody>
      </p:sp>
    </p:spTree>
    <p:extLst>
      <p:ext uri="{BB962C8B-B14F-4D97-AF65-F5344CB8AC3E}">
        <p14:creationId xmlns:p14="http://schemas.microsoft.com/office/powerpoint/2010/main" val="134059933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425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4259">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7" grpId="0" animBg="1"/>
      <p:bldP spid="21"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47" name="AutoShape 47"/>
          <p:cNvSpPr>
            <a:spLocks noChangeArrowheads="1"/>
          </p:cNvSpPr>
          <p:nvPr/>
        </p:nvSpPr>
        <p:spPr bwMode="auto">
          <a:xfrm rot="784861">
            <a:off x="6588954" y="4092817"/>
            <a:ext cx="50482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48" name="AutoShape 48"/>
          <p:cNvSpPr>
            <a:spLocks noChangeArrowheads="1"/>
          </p:cNvSpPr>
          <p:nvPr/>
        </p:nvSpPr>
        <p:spPr bwMode="auto">
          <a:xfrm>
            <a:off x="5823825" y="2842388"/>
            <a:ext cx="50482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49" name="AutoShape 49"/>
          <p:cNvSpPr>
            <a:spLocks noChangeArrowheads="1"/>
          </p:cNvSpPr>
          <p:nvPr/>
        </p:nvSpPr>
        <p:spPr bwMode="auto">
          <a:xfrm rot="-768256">
            <a:off x="6590542" y="4669079"/>
            <a:ext cx="50482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50" name="Rectangle 50"/>
          <p:cNvSpPr>
            <a:spLocks noChangeArrowheads="1"/>
          </p:cNvSpPr>
          <p:nvPr/>
        </p:nvSpPr>
        <p:spPr bwMode="auto">
          <a:xfrm>
            <a:off x="6473111" y="2570039"/>
            <a:ext cx="1655763" cy="647700"/>
          </a:xfrm>
          <a:prstGeom prst="rect">
            <a:avLst/>
          </a:prstGeom>
          <a:solidFill>
            <a:schemeClr val="bg1">
              <a:lumMod val="20000"/>
              <a:lumOff val="80000"/>
            </a:schemeClr>
          </a:solidFill>
          <a:ln w="9525">
            <a:solidFill>
              <a:srgbClr val="0000FF"/>
            </a:solidFill>
            <a:miter lim="800000"/>
            <a:headEnd/>
            <a:tailEnd/>
          </a:ln>
        </p:spPr>
        <p:txBody>
          <a:bodyPr wrap="none" anchor="ctr"/>
          <a:lstStyle/>
          <a:p>
            <a:pPr algn="ctr"/>
            <a:r>
              <a:rPr lang="en-CA" sz="2400" dirty="0" smtClean="0">
                <a:solidFill>
                  <a:schemeClr val="bg2"/>
                </a:solidFill>
                <a:effectLst/>
              </a:rPr>
              <a:t>OUTPUTS</a:t>
            </a:r>
            <a:endParaRPr lang="en-CA" sz="2400" dirty="0">
              <a:solidFill>
                <a:schemeClr val="bg2"/>
              </a:solidFill>
              <a:effectLst/>
            </a:endParaRPr>
          </a:p>
        </p:txBody>
      </p:sp>
      <p:sp>
        <p:nvSpPr>
          <p:cNvPr id="51" name="Rectangle 51"/>
          <p:cNvSpPr>
            <a:spLocks noChangeArrowheads="1"/>
          </p:cNvSpPr>
          <p:nvPr/>
        </p:nvSpPr>
        <p:spPr bwMode="auto">
          <a:xfrm>
            <a:off x="7141959" y="3900729"/>
            <a:ext cx="1655762" cy="1150857"/>
          </a:xfrm>
          <a:prstGeom prst="rect">
            <a:avLst/>
          </a:prstGeom>
          <a:solidFill>
            <a:schemeClr val="bg1">
              <a:lumMod val="20000"/>
              <a:lumOff val="80000"/>
            </a:schemeClr>
          </a:solidFill>
          <a:ln w="9525">
            <a:solidFill>
              <a:srgbClr val="0000FF"/>
            </a:solidFill>
            <a:miter lim="800000"/>
            <a:headEnd/>
            <a:tailEnd/>
          </a:ln>
        </p:spPr>
        <p:txBody>
          <a:bodyPr wrap="none" anchor="ctr"/>
          <a:lstStyle/>
          <a:p>
            <a:pPr algn="ctr"/>
            <a:r>
              <a:rPr lang="en-CA" sz="2400" dirty="0" smtClean="0">
                <a:solidFill>
                  <a:schemeClr val="bg2"/>
                </a:solidFill>
                <a:effectLst/>
              </a:rPr>
              <a:t>HIDDEN </a:t>
            </a:r>
          </a:p>
          <a:p>
            <a:pPr algn="ctr"/>
            <a:r>
              <a:rPr lang="en-CA" sz="2400" dirty="0" smtClean="0">
                <a:solidFill>
                  <a:schemeClr val="bg2"/>
                </a:solidFill>
                <a:effectLst/>
              </a:rPr>
              <a:t>NODES</a:t>
            </a:r>
            <a:endParaRPr lang="en-CA" sz="2400" dirty="0">
              <a:solidFill>
                <a:schemeClr val="bg2"/>
              </a:solidFill>
              <a:effectLst/>
            </a:endParaRPr>
          </a:p>
        </p:txBody>
      </p: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b="1"/>
            </a:lvl1pPr>
          </a:lstStyle>
          <a:p>
            <a:r>
              <a:rPr lang="en-US" sz="2200" b="0" dirty="0">
                <a:effectLst/>
              </a:rPr>
              <a:t>CAT</a:t>
            </a:r>
            <a:endParaRPr lang="he-IL" sz="2200" b="0" dirty="0">
              <a:effectLst/>
            </a:endParaRPr>
          </a:p>
        </p:txBody>
      </p:sp>
      <p:sp>
        <p:nvSpPr>
          <p:cNvPr id="61" name="TextBox 60"/>
          <p:cNvSpPr txBox="1"/>
          <p:nvPr/>
        </p:nvSpPr>
        <p:spPr>
          <a:xfrm>
            <a:off x="4670181" y="1979477"/>
            <a:ext cx="877338"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a:t>
            </a:r>
            <a:r>
              <a:rPr lang="en-US" sz="2800" dirty="0" smtClean="0"/>
              <a:t>– is a set of machine </a:t>
            </a:r>
            <a:r>
              <a:rPr lang="en-US" sz="2800" dirty="0"/>
              <a:t>learning algorithms based on </a:t>
            </a:r>
            <a:r>
              <a:rPr lang="en-US" sz="2800" dirty="0">
                <a:solidFill>
                  <a:srgbClr val="FFFF00"/>
                </a:solidFill>
              </a:rPr>
              <a:t>multi-layer </a:t>
            </a:r>
            <a:r>
              <a:rPr lang="en-US" sz="2800" dirty="0" smtClean="0">
                <a:solidFill>
                  <a:srgbClr val="FFFF00"/>
                </a:solidFill>
              </a:rPr>
              <a:t>networks</a:t>
            </a:r>
            <a:endParaRPr lang="en-US" sz="2800" dirty="0">
              <a:solidFill>
                <a:srgbClr val="FFFF00"/>
              </a:solidFill>
            </a:endParaRPr>
          </a:p>
        </p:txBody>
      </p:sp>
      <p:sp>
        <p:nvSpPr>
          <p:cNvPr id="55" name="Rectangle 50"/>
          <p:cNvSpPr>
            <a:spLocks noChangeArrowheads="1"/>
          </p:cNvSpPr>
          <p:nvPr/>
        </p:nvSpPr>
        <p:spPr bwMode="auto">
          <a:xfrm>
            <a:off x="6649275" y="5767422"/>
            <a:ext cx="1597782" cy="647700"/>
          </a:xfrm>
          <a:prstGeom prst="rect">
            <a:avLst/>
          </a:prstGeom>
          <a:solidFill>
            <a:schemeClr val="bg1">
              <a:lumMod val="20000"/>
              <a:lumOff val="80000"/>
            </a:schemeClr>
          </a:solidFill>
          <a:ln w="9525">
            <a:solidFill>
              <a:srgbClr val="0000FF"/>
            </a:solidFill>
            <a:miter lim="800000"/>
            <a:headEnd/>
            <a:tailEnd/>
          </a:ln>
        </p:spPr>
        <p:txBody>
          <a:bodyPr wrap="none" anchor="ctr"/>
          <a:lstStyle/>
          <a:p>
            <a:pPr algn="ctr"/>
            <a:r>
              <a:rPr lang="en-CA" sz="2400" dirty="0" smtClean="0">
                <a:solidFill>
                  <a:schemeClr val="bg2"/>
                </a:solidFill>
                <a:effectLst/>
              </a:rPr>
              <a:t>INPUTS</a:t>
            </a:r>
            <a:endParaRPr lang="en-CA" sz="2400" dirty="0">
              <a:solidFill>
                <a:schemeClr val="bg2"/>
              </a:solidFill>
              <a:effectLst/>
            </a:endParaRPr>
          </a:p>
        </p:txBody>
      </p:sp>
      <p:sp>
        <p:nvSpPr>
          <p:cNvPr id="56" name="AutoShape 46"/>
          <p:cNvSpPr>
            <a:spLocks noChangeArrowheads="1"/>
          </p:cNvSpPr>
          <p:nvPr/>
        </p:nvSpPr>
        <p:spPr bwMode="auto">
          <a:xfrm>
            <a:off x="59121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Tree>
    <p:extLst>
      <p:ext uri="{BB962C8B-B14F-4D97-AF65-F5344CB8AC3E}">
        <p14:creationId xmlns:p14="http://schemas.microsoft.com/office/powerpoint/2010/main" val="231571012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sz="2200">
                <a:effectLst/>
              </a:defRPr>
            </a:lvl1pPr>
          </a:lstStyle>
          <a:p>
            <a:r>
              <a:rPr lang="en-US" dirty="0"/>
              <a:t>CAT</a:t>
            </a:r>
            <a:endParaRPr lang="he-IL" dirty="0"/>
          </a:p>
        </p:txBody>
      </p:sp>
      <p:sp>
        <p:nvSpPr>
          <p:cNvPr id="61" name="TextBox 60"/>
          <p:cNvSpPr txBox="1"/>
          <p:nvPr/>
        </p:nvSpPr>
        <p:spPr>
          <a:xfrm>
            <a:off x="4670181" y="1979477"/>
            <a:ext cx="877338"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 is a set of machine learning algorithms based on multi-layer networks</a:t>
            </a:r>
          </a:p>
        </p:txBody>
      </p:sp>
      <p:sp>
        <p:nvSpPr>
          <p:cNvPr id="56" name="AutoShape 46"/>
          <p:cNvSpPr>
            <a:spLocks noChangeArrowheads="1"/>
          </p:cNvSpPr>
          <p:nvPr/>
        </p:nvSpPr>
        <p:spPr bwMode="auto">
          <a:xfrm>
            <a:off x="58646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3" name="Slide Number Placeholder 2"/>
          <p:cNvSpPr>
            <a:spLocks noGrp="1"/>
          </p:cNvSpPr>
          <p:nvPr>
            <p:ph type="sldNum" sz="quarter" idx="4294967295"/>
          </p:nvPr>
        </p:nvSpPr>
        <p:spPr>
          <a:xfrm>
            <a:off x="-3455" y="6540608"/>
            <a:ext cx="460655" cy="219456"/>
          </a:xfrm>
          <a:prstGeom prst="rect">
            <a:avLst/>
          </a:prstGeom>
        </p:spPr>
        <p:txBody>
          <a:bodyPr/>
          <a:lstStyle/>
          <a:p>
            <a:fld id="{F10CCBB2-23CF-43DD-999B-A7E7F6652AA9}" type="slidenum">
              <a:rPr lang="en-US" smtClean="0"/>
              <a:pPr/>
              <a:t>18</a:t>
            </a:fld>
            <a:endParaRPr lang="en-US" dirty="0"/>
          </a:p>
        </p:txBody>
      </p:sp>
      <p:sp>
        <p:nvSpPr>
          <p:cNvPr id="77" name="Oval 7"/>
          <p:cNvSpPr>
            <a:spLocks noChangeArrowheads="1"/>
          </p:cNvSpPr>
          <p:nvPr/>
        </p:nvSpPr>
        <p:spPr bwMode="auto">
          <a:xfrm>
            <a:off x="2924177" y="4884737"/>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8" name="Oval 9"/>
          <p:cNvSpPr>
            <a:spLocks noChangeArrowheads="1"/>
          </p:cNvSpPr>
          <p:nvPr/>
        </p:nvSpPr>
        <p:spPr bwMode="auto">
          <a:xfrm>
            <a:off x="4508502" y="4884737"/>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9" name="Oval 10"/>
          <p:cNvSpPr>
            <a:spLocks noChangeArrowheads="1"/>
          </p:cNvSpPr>
          <p:nvPr/>
        </p:nvSpPr>
        <p:spPr bwMode="auto">
          <a:xfrm>
            <a:off x="3571877" y="3876674"/>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0" name="Oval 11"/>
          <p:cNvSpPr>
            <a:spLocks noChangeArrowheads="1"/>
          </p:cNvSpPr>
          <p:nvPr/>
        </p:nvSpPr>
        <p:spPr bwMode="auto">
          <a:xfrm>
            <a:off x="4508502" y="3876674"/>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1" name="Oval 15"/>
          <p:cNvSpPr>
            <a:spLocks noChangeArrowheads="1"/>
          </p:cNvSpPr>
          <p:nvPr/>
        </p:nvSpPr>
        <p:spPr bwMode="auto">
          <a:xfrm>
            <a:off x="4076702" y="2724149"/>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2" name="Oval 18"/>
          <p:cNvSpPr>
            <a:spLocks noChangeArrowheads="1"/>
          </p:cNvSpPr>
          <p:nvPr/>
        </p:nvSpPr>
        <p:spPr bwMode="auto">
          <a:xfrm>
            <a:off x="5300664" y="4884737"/>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688" y="5160964"/>
            <a:ext cx="2212975" cy="1533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3757" y="4087031"/>
            <a:ext cx="2169675" cy="1546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0423" y="2976273"/>
            <a:ext cx="2336991" cy="168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496" y="5126316"/>
            <a:ext cx="1970294" cy="1475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352" y="4078288"/>
            <a:ext cx="2075575" cy="16621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738" y="3168651"/>
            <a:ext cx="2174500" cy="1628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Rectangle 5"/>
          <p:cNvSpPr>
            <a:spLocks noChangeArrowheads="1"/>
          </p:cNvSpPr>
          <p:nvPr/>
        </p:nvSpPr>
        <p:spPr bwMode="auto">
          <a:xfrm>
            <a:off x="3190481" y="4361517"/>
            <a:ext cx="2980531" cy="523220"/>
          </a:xfrm>
          <a:prstGeom prst="rect">
            <a:avLst/>
          </a:prstGeom>
          <a:solidFill>
            <a:schemeClr val="accent1"/>
          </a:solidFill>
          <a:ln w="9525">
            <a:solidFill>
              <a:schemeClr val="tx1"/>
            </a:solidFill>
            <a:miter lim="800000"/>
            <a:headEnd/>
            <a:tailEnd/>
          </a:ln>
        </p:spPr>
        <p:txBody>
          <a:bodyPr wrap="square" anchor="ctr">
            <a:spAutoFit/>
          </a:bodyPr>
          <a:lstStyle/>
          <a:p>
            <a:pPr algn="ctr"/>
            <a:r>
              <a:rPr lang="en-US" sz="2800" dirty="0" smtClean="0"/>
              <a:t>Training</a:t>
            </a:r>
          </a:p>
        </p:txBody>
      </p:sp>
    </p:spTree>
    <p:extLst>
      <p:ext uri="{BB962C8B-B14F-4D97-AF65-F5344CB8AC3E}">
        <p14:creationId xmlns:p14="http://schemas.microsoft.com/office/powerpoint/2010/main" val="2900771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b="1"/>
            </a:lvl1pPr>
          </a:lstStyle>
          <a:p>
            <a:r>
              <a:rPr lang="en-US" sz="2200" b="0" dirty="0">
                <a:effectLst/>
              </a:rPr>
              <a:t>CAT</a:t>
            </a:r>
            <a:endParaRPr lang="he-IL" sz="2200" b="0" dirty="0">
              <a:effectLst/>
            </a:endParaRPr>
          </a:p>
        </p:txBody>
      </p:sp>
      <p:sp>
        <p:nvSpPr>
          <p:cNvPr id="61" name="TextBox 60"/>
          <p:cNvSpPr txBox="1"/>
          <p:nvPr/>
        </p:nvSpPr>
        <p:spPr>
          <a:xfrm>
            <a:off x="4670181" y="1979477"/>
            <a:ext cx="877338"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 is a set of machine learning algorithms based on multi-layer networks</a:t>
            </a:r>
          </a:p>
        </p:txBody>
      </p:sp>
      <p:sp>
        <p:nvSpPr>
          <p:cNvPr id="56" name="AutoShape 46"/>
          <p:cNvSpPr>
            <a:spLocks noChangeArrowheads="1"/>
          </p:cNvSpPr>
          <p:nvPr/>
        </p:nvSpPr>
        <p:spPr bwMode="auto">
          <a:xfrm>
            <a:off x="58646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3" name="Slide Number Placeholder 2"/>
          <p:cNvSpPr>
            <a:spLocks noGrp="1"/>
          </p:cNvSpPr>
          <p:nvPr>
            <p:ph type="sldNum" sz="quarter" idx="4294967295"/>
          </p:nvPr>
        </p:nvSpPr>
        <p:spPr>
          <a:xfrm>
            <a:off x="-3455" y="6540608"/>
            <a:ext cx="460655" cy="219456"/>
          </a:xfrm>
          <a:prstGeom prst="rect">
            <a:avLst/>
          </a:prstGeom>
        </p:spPr>
        <p:txBody>
          <a:bodyPr/>
          <a:lstStyle/>
          <a:p>
            <a:fld id="{F10CCBB2-23CF-43DD-999B-A7E7F6652AA9}" type="slidenum">
              <a:rPr lang="en-US" smtClean="0"/>
              <a:pPr/>
              <a:t>19</a:t>
            </a:fld>
            <a:endParaRPr lang="en-US" dirty="0"/>
          </a:p>
        </p:txBody>
      </p:sp>
      <p:pic>
        <p:nvPicPr>
          <p:cNvPr id="58" name="Picture 2" descr="https://encrypted-tbn3.gstatic.com/images?q=tbn:ANd9GcQIp8p1gzpxusNIxJMFgOoGEsPyEVf4Q2db8CayLYlNzysOf-WWz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4234" y="5423705"/>
            <a:ext cx="1358721" cy="1302372"/>
          </a:xfrm>
          <a:prstGeom prst="rect">
            <a:avLst/>
          </a:prstGeom>
          <a:noFill/>
          <a:extLst/>
        </p:spPr>
      </p:pic>
      <p:sp>
        <p:nvSpPr>
          <p:cNvPr id="77" name="Oval 7"/>
          <p:cNvSpPr>
            <a:spLocks noChangeArrowheads="1"/>
          </p:cNvSpPr>
          <p:nvPr/>
        </p:nvSpPr>
        <p:spPr bwMode="auto">
          <a:xfrm>
            <a:off x="2924177"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8" name="Oval 9"/>
          <p:cNvSpPr>
            <a:spLocks noChangeArrowheads="1"/>
          </p:cNvSpPr>
          <p:nvPr/>
        </p:nvSpPr>
        <p:spPr bwMode="auto">
          <a:xfrm>
            <a:off x="4508502"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9" name="Oval 10"/>
          <p:cNvSpPr>
            <a:spLocks noChangeArrowheads="1"/>
          </p:cNvSpPr>
          <p:nvPr/>
        </p:nvSpPr>
        <p:spPr bwMode="auto">
          <a:xfrm>
            <a:off x="3571877" y="3876674"/>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0" name="Oval 11"/>
          <p:cNvSpPr>
            <a:spLocks noChangeArrowheads="1"/>
          </p:cNvSpPr>
          <p:nvPr/>
        </p:nvSpPr>
        <p:spPr bwMode="auto">
          <a:xfrm>
            <a:off x="4508502" y="3876674"/>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1" name="Oval 15"/>
          <p:cNvSpPr>
            <a:spLocks noChangeArrowheads="1"/>
          </p:cNvSpPr>
          <p:nvPr/>
        </p:nvSpPr>
        <p:spPr bwMode="auto">
          <a:xfrm>
            <a:off x="4076702" y="2724149"/>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2" name="Oval 18"/>
          <p:cNvSpPr>
            <a:spLocks noChangeArrowheads="1"/>
          </p:cNvSpPr>
          <p:nvPr/>
        </p:nvSpPr>
        <p:spPr bwMode="auto">
          <a:xfrm>
            <a:off x="5300664" y="4884737"/>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Tree>
    <p:extLst>
      <p:ext uri="{BB962C8B-B14F-4D97-AF65-F5344CB8AC3E}">
        <p14:creationId xmlns:p14="http://schemas.microsoft.com/office/powerpoint/2010/main" val="419459813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64300" y="3161620"/>
            <a:ext cx="8423275" cy="1143000"/>
          </a:xfrm>
        </p:spPr>
        <p:txBody>
          <a:bodyPr/>
          <a:lstStyle/>
          <a:p>
            <a:pPr eaLnBrk="1" hangingPunct="1">
              <a:defRPr/>
            </a:pPr>
            <a:r>
              <a:rPr lang="en-US" sz="4400" dirty="0" smtClean="0">
                <a:solidFill>
                  <a:srgbClr val="FFFF00"/>
                </a:solidFill>
                <a:effectLst/>
              </a:rPr>
              <a:t>Introduction to Deep </a:t>
            </a:r>
            <a:r>
              <a:rPr lang="en-US" sz="4400" dirty="0" smtClean="0">
                <a:solidFill>
                  <a:srgbClr val="FFFF00"/>
                </a:solidFill>
                <a:effectLst/>
              </a:rPr>
              <a:t>Learning </a:t>
            </a:r>
            <a:r>
              <a:rPr lang="en-US" sz="4400" dirty="0" err="1" smtClean="0">
                <a:solidFill>
                  <a:srgbClr val="FFFF00"/>
                </a:solidFill>
                <a:effectLst/>
              </a:rPr>
              <a:t>TensorFlow</a:t>
            </a:r>
            <a:r>
              <a:rPr lang="en-US" sz="4400" dirty="0" smtClean="0">
                <a:solidFill>
                  <a:srgbClr val="FFFF00"/>
                </a:solidFill>
                <a:effectLst/>
              </a:rPr>
              <a:t>, </a:t>
            </a:r>
            <a:r>
              <a:rPr lang="en-US" sz="4400" dirty="0" err="1" smtClean="0">
                <a:solidFill>
                  <a:srgbClr val="FFFF00"/>
                </a:solidFill>
                <a:effectLst/>
              </a:rPr>
              <a:t>Keras</a:t>
            </a:r>
            <a:r>
              <a:rPr lang="en-US" sz="4400" dirty="0" smtClean="0">
                <a:solidFill>
                  <a:srgbClr val="FFFF00"/>
                </a:solidFill>
                <a:effectLst/>
              </a:rPr>
              <a:t> and </a:t>
            </a:r>
            <a:r>
              <a:rPr lang="en-US" sz="4400" dirty="0"/>
              <a:t>Convolutional Neural </a:t>
            </a:r>
            <a:r>
              <a:rPr lang="en-US" sz="4400" dirty="0" smtClean="0"/>
              <a:t>Networks (</a:t>
            </a:r>
            <a:r>
              <a:rPr lang="en-US" sz="4400" dirty="0" smtClean="0">
                <a:solidFill>
                  <a:srgbClr val="FFFF00"/>
                </a:solidFill>
                <a:effectLst/>
              </a:rPr>
              <a:t>CNN)</a:t>
            </a:r>
            <a:r>
              <a:rPr lang="en-US" sz="4400" dirty="0"/>
              <a:t/>
            </a:r>
            <a:br>
              <a:rPr lang="en-US" sz="4400" dirty="0"/>
            </a:br>
            <a:r>
              <a:rPr lang="en-US" sz="4400" dirty="0"/>
              <a:t>for Visual </a:t>
            </a:r>
            <a:r>
              <a:rPr lang="en-US" sz="4400" dirty="0" smtClean="0"/>
              <a:t>Recognition</a:t>
            </a:r>
            <a:endParaRPr lang="en-US" sz="4400" dirty="0" smtClean="0">
              <a:solidFill>
                <a:srgbClr val="FFFF00"/>
              </a:solidFill>
              <a:effectLst/>
            </a:endParaRPr>
          </a:p>
        </p:txBody>
      </p:sp>
    </p:spTree>
    <p:extLst>
      <p:ext uri="{BB962C8B-B14F-4D97-AF65-F5344CB8AC3E}">
        <p14:creationId xmlns:p14="http://schemas.microsoft.com/office/powerpoint/2010/main" val="330951069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Deep Learning Basics </a:t>
            </a:r>
            <a:endParaRPr lang="he-IL" sz="3200" dirty="0"/>
          </a:p>
        </p:txBody>
      </p:sp>
      <p:sp>
        <p:nvSpPr>
          <p:cNvPr id="7" name="Oval 7"/>
          <p:cNvSpPr>
            <a:spLocks noChangeArrowheads="1"/>
          </p:cNvSpPr>
          <p:nvPr/>
        </p:nvSpPr>
        <p:spPr bwMode="auto">
          <a:xfrm>
            <a:off x="2916238"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 name="Oval 8"/>
          <p:cNvSpPr>
            <a:spLocks noChangeArrowheads="1"/>
          </p:cNvSpPr>
          <p:nvPr/>
        </p:nvSpPr>
        <p:spPr bwMode="auto">
          <a:xfrm>
            <a:off x="3708400" y="4870451"/>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9" name="Oval 9"/>
          <p:cNvSpPr>
            <a:spLocks noChangeArrowheads="1"/>
          </p:cNvSpPr>
          <p:nvPr/>
        </p:nvSpPr>
        <p:spPr bwMode="auto">
          <a:xfrm>
            <a:off x="4500563" y="4870451"/>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0" name="Oval 10"/>
          <p:cNvSpPr>
            <a:spLocks noChangeArrowheads="1"/>
          </p:cNvSpPr>
          <p:nvPr/>
        </p:nvSpPr>
        <p:spPr bwMode="auto">
          <a:xfrm>
            <a:off x="3563938" y="3862388"/>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1" name="Oval 11"/>
          <p:cNvSpPr>
            <a:spLocks noChangeArrowheads="1"/>
          </p:cNvSpPr>
          <p:nvPr/>
        </p:nvSpPr>
        <p:spPr bwMode="auto">
          <a:xfrm>
            <a:off x="4500563" y="3862388"/>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2" name="Oval 12"/>
          <p:cNvSpPr>
            <a:spLocks noChangeArrowheads="1"/>
          </p:cNvSpPr>
          <p:nvPr/>
        </p:nvSpPr>
        <p:spPr bwMode="auto">
          <a:xfrm>
            <a:off x="3708400"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3" name="Oval 13"/>
          <p:cNvSpPr>
            <a:spLocks noChangeArrowheads="1"/>
          </p:cNvSpPr>
          <p:nvPr/>
        </p:nvSpPr>
        <p:spPr bwMode="auto">
          <a:xfrm>
            <a:off x="4500563"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4" name="Oval 14"/>
          <p:cNvSpPr>
            <a:spLocks noChangeArrowheads="1"/>
          </p:cNvSpPr>
          <p:nvPr/>
        </p:nvSpPr>
        <p:spPr bwMode="auto">
          <a:xfrm>
            <a:off x="5292725" y="5878513"/>
            <a:ext cx="431800" cy="431800"/>
          </a:xfrm>
          <a:prstGeom prst="ellipse">
            <a:avLst/>
          </a:prstGeom>
          <a:solidFill>
            <a:schemeClr val="tx1">
              <a:lumMod val="75000"/>
            </a:schemeClr>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5" name="Oval 15"/>
          <p:cNvSpPr>
            <a:spLocks noChangeArrowheads="1"/>
          </p:cNvSpPr>
          <p:nvPr/>
        </p:nvSpPr>
        <p:spPr bwMode="auto">
          <a:xfrm>
            <a:off x="4068763" y="2709863"/>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16" name="Oval 16"/>
          <p:cNvSpPr>
            <a:spLocks noChangeArrowheads="1"/>
          </p:cNvSpPr>
          <p:nvPr/>
        </p:nvSpPr>
        <p:spPr bwMode="auto">
          <a:xfrm>
            <a:off x="4860925" y="2709863"/>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7" name="Oval 17"/>
          <p:cNvSpPr>
            <a:spLocks noChangeArrowheads="1"/>
          </p:cNvSpPr>
          <p:nvPr/>
        </p:nvSpPr>
        <p:spPr bwMode="auto">
          <a:xfrm>
            <a:off x="5508625" y="3933825"/>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8" name="Oval 18"/>
          <p:cNvSpPr>
            <a:spLocks noChangeArrowheads="1"/>
          </p:cNvSpPr>
          <p:nvPr/>
        </p:nvSpPr>
        <p:spPr bwMode="auto">
          <a:xfrm>
            <a:off x="5292725" y="4870451"/>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19" name="Oval 19"/>
          <p:cNvSpPr>
            <a:spLocks noChangeArrowheads="1"/>
          </p:cNvSpPr>
          <p:nvPr/>
        </p:nvSpPr>
        <p:spPr bwMode="auto">
          <a:xfrm>
            <a:off x="6084888" y="4870451"/>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sz="2400">
              <a:solidFill>
                <a:schemeClr val="bg2"/>
              </a:solidFill>
              <a:effectLst/>
            </a:endParaRPr>
          </a:p>
        </p:txBody>
      </p:sp>
      <p:cxnSp>
        <p:nvCxnSpPr>
          <p:cNvPr id="20" name="AutoShape 20"/>
          <p:cNvCxnSpPr>
            <a:cxnSpLocks noChangeShapeType="1"/>
            <a:stCxn id="13" idx="0"/>
            <a:endCxn id="9" idx="4"/>
          </p:cNvCxnSpPr>
          <p:nvPr/>
        </p:nvCxnSpPr>
        <p:spPr bwMode="auto">
          <a:xfrm flipV="1">
            <a:off x="4716463"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1" name="AutoShape 21"/>
          <p:cNvCxnSpPr>
            <a:cxnSpLocks noChangeShapeType="1"/>
            <a:stCxn id="12" idx="0"/>
            <a:endCxn id="8" idx="4"/>
          </p:cNvCxnSpPr>
          <p:nvPr/>
        </p:nvCxnSpPr>
        <p:spPr bwMode="auto">
          <a:xfrm flipV="1">
            <a:off x="3924300"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2" name="AutoShape 22"/>
          <p:cNvCxnSpPr>
            <a:cxnSpLocks noChangeShapeType="1"/>
            <a:stCxn id="14" idx="0"/>
            <a:endCxn id="18" idx="4"/>
          </p:cNvCxnSpPr>
          <p:nvPr/>
        </p:nvCxnSpPr>
        <p:spPr bwMode="auto">
          <a:xfrm flipV="1">
            <a:off x="5508625" y="5316539"/>
            <a:ext cx="0" cy="547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3" name="AutoShape 23"/>
          <p:cNvCxnSpPr>
            <a:cxnSpLocks noChangeShapeType="1"/>
            <a:stCxn id="9" idx="0"/>
            <a:endCxn id="11" idx="4"/>
          </p:cNvCxnSpPr>
          <p:nvPr/>
        </p:nvCxnSpPr>
        <p:spPr bwMode="auto">
          <a:xfrm flipV="1">
            <a:off x="4716463" y="4308475"/>
            <a:ext cx="0"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4" name="AutoShape 24"/>
          <p:cNvCxnSpPr>
            <a:cxnSpLocks noChangeShapeType="1"/>
            <a:stCxn id="8" idx="0"/>
            <a:endCxn id="10" idx="4"/>
          </p:cNvCxnSpPr>
          <p:nvPr/>
        </p:nvCxnSpPr>
        <p:spPr bwMode="auto">
          <a:xfrm flipH="1" flipV="1">
            <a:off x="3779838" y="4308475"/>
            <a:ext cx="144462" cy="547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5" name="AutoShape 25"/>
          <p:cNvCxnSpPr>
            <a:cxnSpLocks noChangeShapeType="1"/>
            <a:stCxn id="18" idx="0"/>
            <a:endCxn id="17" idx="4"/>
          </p:cNvCxnSpPr>
          <p:nvPr/>
        </p:nvCxnSpPr>
        <p:spPr bwMode="auto">
          <a:xfrm flipV="1">
            <a:off x="5508625" y="4379913"/>
            <a:ext cx="215900" cy="476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6" name="AutoShape 26"/>
          <p:cNvCxnSpPr>
            <a:cxnSpLocks noChangeShapeType="1"/>
            <a:stCxn id="11" idx="7"/>
            <a:endCxn id="16" idx="4"/>
          </p:cNvCxnSpPr>
          <p:nvPr/>
        </p:nvCxnSpPr>
        <p:spPr bwMode="auto">
          <a:xfrm flipV="1">
            <a:off x="4868863" y="3155949"/>
            <a:ext cx="207962"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7" name="AutoShape 27"/>
          <p:cNvCxnSpPr>
            <a:cxnSpLocks noChangeShapeType="1"/>
            <a:stCxn id="17" idx="0"/>
            <a:endCxn id="16" idx="5"/>
          </p:cNvCxnSpPr>
          <p:nvPr/>
        </p:nvCxnSpPr>
        <p:spPr bwMode="auto">
          <a:xfrm flipH="1" flipV="1">
            <a:off x="5229225" y="3092451"/>
            <a:ext cx="495300" cy="8270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8" name="AutoShape 28"/>
          <p:cNvCxnSpPr>
            <a:cxnSpLocks noChangeShapeType="1"/>
            <a:stCxn id="13" idx="7"/>
            <a:endCxn id="18" idx="3"/>
          </p:cNvCxnSpPr>
          <p:nvPr/>
        </p:nvCxnSpPr>
        <p:spPr bwMode="auto">
          <a:xfrm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29" name="AutoShape 29"/>
          <p:cNvCxnSpPr>
            <a:cxnSpLocks noChangeShapeType="1"/>
            <a:stCxn id="14" idx="7"/>
            <a:endCxn id="19" idx="3"/>
          </p:cNvCxnSpPr>
          <p:nvPr/>
        </p:nvCxnSpPr>
        <p:spPr bwMode="auto">
          <a:xfrm flipV="1">
            <a:off x="5661027"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0" name="AutoShape 30"/>
          <p:cNvCxnSpPr>
            <a:cxnSpLocks noChangeShapeType="1"/>
            <a:stCxn id="7" idx="0"/>
            <a:endCxn id="10" idx="3"/>
          </p:cNvCxnSpPr>
          <p:nvPr/>
        </p:nvCxnSpPr>
        <p:spPr bwMode="auto">
          <a:xfrm flipV="1">
            <a:off x="3132138" y="4244975"/>
            <a:ext cx="495300" cy="6111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1" name="AutoShape 31"/>
          <p:cNvCxnSpPr>
            <a:cxnSpLocks noChangeShapeType="1"/>
            <a:stCxn id="8" idx="7"/>
            <a:endCxn id="11" idx="3"/>
          </p:cNvCxnSpPr>
          <p:nvPr/>
        </p:nvCxnSpPr>
        <p:spPr bwMode="auto">
          <a:xfrm flipV="1">
            <a:off x="4076702" y="4244975"/>
            <a:ext cx="487363"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2" name="AutoShape 32"/>
          <p:cNvCxnSpPr>
            <a:cxnSpLocks noChangeShapeType="1"/>
            <a:stCxn id="19" idx="0"/>
            <a:endCxn id="17" idx="5"/>
          </p:cNvCxnSpPr>
          <p:nvPr/>
        </p:nvCxnSpPr>
        <p:spPr bwMode="auto">
          <a:xfrm flipH="1" flipV="1">
            <a:off x="5876927" y="4316413"/>
            <a:ext cx="423863" cy="5397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3" name="AutoShape 33"/>
          <p:cNvCxnSpPr>
            <a:cxnSpLocks noChangeShapeType="1"/>
            <a:stCxn id="14" idx="1"/>
            <a:endCxn id="9" idx="5"/>
          </p:cNvCxnSpPr>
          <p:nvPr/>
        </p:nvCxnSpPr>
        <p:spPr bwMode="auto">
          <a:xfrm flipH="1" flipV="1">
            <a:off x="4868863" y="5253039"/>
            <a:ext cx="487362"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4" name="AutoShape 34"/>
          <p:cNvCxnSpPr>
            <a:cxnSpLocks noChangeShapeType="1"/>
            <a:stCxn id="9" idx="1"/>
            <a:endCxn id="10" idx="5"/>
          </p:cNvCxnSpPr>
          <p:nvPr/>
        </p:nvCxnSpPr>
        <p:spPr bwMode="auto">
          <a:xfrm flipH="1" flipV="1">
            <a:off x="3932240" y="4244975"/>
            <a:ext cx="631825"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5" name="AutoShape 35"/>
          <p:cNvCxnSpPr>
            <a:cxnSpLocks noChangeShapeType="1"/>
            <a:stCxn id="18" idx="1"/>
            <a:endCxn id="11" idx="5"/>
          </p:cNvCxnSpPr>
          <p:nvPr/>
        </p:nvCxnSpPr>
        <p:spPr bwMode="auto">
          <a:xfrm flipH="1" flipV="1">
            <a:off x="4868863" y="4244975"/>
            <a:ext cx="487362" cy="6746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6" name="AutoShape 36"/>
          <p:cNvCxnSpPr>
            <a:cxnSpLocks noChangeShapeType="1"/>
            <a:stCxn id="12" idx="1"/>
            <a:endCxn id="7" idx="4"/>
          </p:cNvCxnSpPr>
          <p:nvPr/>
        </p:nvCxnSpPr>
        <p:spPr bwMode="auto">
          <a:xfrm flipH="1" flipV="1">
            <a:off x="3132138" y="5316539"/>
            <a:ext cx="639762" cy="6111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7" name="AutoShape 37"/>
          <p:cNvCxnSpPr>
            <a:cxnSpLocks noChangeShapeType="1"/>
            <a:stCxn id="13" idx="1"/>
            <a:endCxn id="8" idx="5"/>
          </p:cNvCxnSpPr>
          <p:nvPr/>
        </p:nvCxnSpPr>
        <p:spPr bwMode="auto">
          <a:xfrm flipH="1"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8" name="AutoShape 38"/>
          <p:cNvCxnSpPr>
            <a:cxnSpLocks noChangeShapeType="1"/>
            <a:stCxn id="11" idx="1"/>
            <a:endCxn id="15" idx="4"/>
          </p:cNvCxnSpPr>
          <p:nvPr/>
        </p:nvCxnSpPr>
        <p:spPr bwMode="auto">
          <a:xfrm flipH="1" flipV="1">
            <a:off x="4284663" y="3155949"/>
            <a:ext cx="279400"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39" name="AutoShape 39"/>
          <p:cNvCxnSpPr>
            <a:cxnSpLocks noChangeShapeType="1"/>
            <a:stCxn id="17" idx="1"/>
            <a:endCxn id="15" idx="5"/>
          </p:cNvCxnSpPr>
          <p:nvPr/>
        </p:nvCxnSpPr>
        <p:spPr bwMode="auto">
          <a:xfrm flipH="1" flipV="1">
            <a:off x="4437063" y="3092451"/>
            <a:ext cx="1135062" cy="890588"/>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0" name="AutoShape 40"/>
          <p:cNvCxnSpPr>
            <a:cxnSpLocks noChangeShapeType="1"/>
            <a:stCxn id="10" idx="7"/>
            <a:endCxn id="16" idx="3"/>
          </p:cNvCxnSpPr>
          <p:nvPr/>
        </p:nvCxnSpPr>
        <p:spPr bwMode="auto">
          <a:xfrm flipV="1">
            <a:off x="3932240" y="3092450"/>
            <a:ext cx="992187" cy="8191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1" name="AutoShape 41"/>
          <p:cNvCxnSpPr>
            <a:cxnSpLocks noChangeShapeType="1"/>
            <a:stCxn id="10" idx="0"/>
            <a:endCxn id="15" idx="3"/>
          </p:cNvCxnSpPr>
          <p:nvPr/>
        </p:nvCxnSpPr>
        <p:spPr bwMode="auto">
          <a:xfrm flipV="1">
            <a:off x="3779840" y="3092449"/>
            <a:ext cx="352425" cy="7556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2" name="AutoShape 42"/>
          <p:cNvCxnSpPr>
            <a:cxnSpLocks noChangeShapeType="1"/>
            <a:stCxn id="9" idx="7"/>
            <a:endCxn id="17" idx="3"/>
          </p:cNvCxnSpPr>
          <p:nvPr/>
        </p:nvCxnSpPr>
        <p:spPr bwMode="auto">
          <a:xfrm flipV="1">
            <a:off x="4868863" y="4316413"/>
            <a:ext cx="703262" cy="603251"/>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3" name="AutoShape 43"/>
          <p:cNvCxnSpPr>
            <a:cxnSpLocks noChangeShapeType="1"/>
            <a:stCxn id="12" idx="7"/>
            <a:endCxn id="9" idx="3"/>
          </p:cNvCxnSpPr>
          <p:nvPr/>
        </p:nvCxnSpPr>
        <p:spPr bwMode="auto">
          <a:xfrm flipV="1">
            <a:off x="4076702" y="5253039"/>
            <a:ext cx="487363" cy="674687"/>
          </a:xfrm>
          <a:prstGeom prst="straightConnector1">
            <a:avLst/>
          </a:prstGeom>
          <a:noFill/>
          <a:ln w="28575">
            <a:solidFill>
              <a:schemeClr val="tx1"/>
            </a:solidFill>
            <a:round/>
            <a:headEnd type="non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4" name="AutoShape 44"/>
          <p:cNvCxnSpPr>
            <a:cxnSpLocks noChangeShapeType="1"/>
            <a:stCxn id="7" idx="7"/>
            <a:endCxn id="11" idx="2"/>
          </p:cNvCxnSpPr>
          <p:nvPr/>
        </p:nvCxnSpPr>
        <p:spPr bwMode="auto">
          <a:xfrm flipV="1">
            <a:off x="3284539" y="4078290"/>
            <a:ext cx="1201737"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45" name="AutoShape 45"/>
          <p:cNvCxnSpPr>
            <a:cxnSpLocks noChangeShapeType="1"/>
            <a:stCxn id="19" idx="1"/>
            <a:endCxn id="11" idx="6"/>
          </p:cNvCxnSpPr>
          <p:nvPr/>
        </p:nvCxnSpPr>
        <p:spPr bwMode="auto">
          <a:xfrm flipH="1" flipV="1">
            <a:off x="4946650" y="4078290"/>
            <a:ext cx="1201738" cy="841375"/>
          </a:xfrm>
          <a:prstGeom prst="straightConnector1">
            <a:avLst/>
          </a:prstGeom>
          <a:noFill/>
          <a:ln w="28575">
            <a:solidFill>
              <a:schemeClr val="tx1"/>
            </a:solidFill>
            <a:round/>
            <a:headEnd type="triangle" w="med" len="me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3" name="AutoShape 64"/>
          <p:cNvCxnSpPr>
            <a:cxnSpLocks noChangeShapeType="1"/>
            <a:stCxn id="15" idx="0"/>
          </p:cNvCxnSpPr>
          <p:nvPr/>
        </p:nvCxnSpPr>
        <p:spPr bwMode="auto">
          <a:xfrm flipV="1">
            <a:off x="4284663" y="2349501"/>
            <a:ext cx="0"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cxnSp>
        <p:nvCxnSpPr>
          <p:cNvPr id="54" name="AutoShape 65"/>
          <p:cNvCxnSpPr>
            <a:cxnSpLocks noChangeShapeType="1"/>
            <a:stCxn id="16" idx="0"/>
          </p:cNvCxnSpPr>
          <p:nvPr/>
        </p:nvCxnSpPr>
        <p:spPr bwMode="auto">
          <a:xfrm flipV="1">
            <a:off x="5076825" y="2349501"/>
            <a:ext cx="1588" cy="346075"/>
          </a:xfrm>
          <a:prstGeom prst="straightConnector1">
            <a:avLst/>
          </a:prstGeom>
          <a:noFill/>
          <a:ln w="28575">
            <a:solidFill>
              <a:schemeClr val="tx1"/>
            </a:solidFill>
            <a:round/>
            <a:headEnd/>
            <a:tailEnd type="triangle" w="med" len="med"/>
          </a:ln>
          <a:effectLst>
            <a:outerShdw blurRad="50800" dist="38100" dir="8100000" algn="tr" rotWithShape="0">
              <a:prstClr val="black">
                <a:alpha val="40000"/>
              </a:prstClr>
            </a:outerShdw>
          </a:effectLst>
          <a:extLst>
            <a:ext uri="{909E8E84-426E-40DD-AFC4-6F175D3DCCD1}">
              <a14:hiddenFill xmlns:a14="http://schemas.microsoft.com/office/drawing/2010/main">
                <a:noFill/>
              </a14:hiddenFill>
            </a:ext>
          </a:extLst>
        </p:spPr>
      </p:cxnSp>
      <p:sp>
        <p:nvSpPr>
          <p:cNvPr id="60" name="TextBox 59"/>
          <p:cNvSpPr txBox="1"/>
          <p:nvPr/>
        </p:nvSpPr>
        <p:spPr>
          <a:xfrm>
            <a:off x="3742697" y="1987992"/>
            <a:ext cx="833243" cy="430887"/>
          </a:xfrm>
          <a:prstGeom prst="rect">
            <a:avLst/>
          </a:prstGeom>
          <a:solidFill>
            <a:schemeClr val="tx1">
              <a:lumMod val="95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defPPr>
              <a:defRPr lang="en-US"/>
            </a:defPPr>
            <a:lvl1pPr>
              <a:defRPr sz="2200">
                <a:effectLst/>
              </a:defRPr>
            </a:lvl1pPr>
          </a:lstStyle>
          <a:p>
            <a:r>
              <a:rPr lang="en-US" dirty="0"/>
              <a:t>CAT</a:t>
            </a:r>
            <a:endParaRPr lang="he-IL" dirty="0"/>
          </a:p>
        </p:txBody>
      </p:sp>
      <p:sp>
        <p:nvSpPr>
          <p:cNvPr id="61" name="TextBox 60"/>
          <p:cNvSpPr txBox="1"/>
          <p:nvPr/>
        </p:nvSpPr>
        <p:spPr>
          <a:xfrm>
            <a:off x="4670181" y="1979477"/>
            <a:ext cx="877338" cy="430887"/>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wrap="square" rtlCol="1">
            <a:spAutoFit/>
          </a:bodyPr>
          <a:lstStyle/>
          <a:p>
            <a:r>
              <a:rPr lang="en-US" sz="2200" dirty="0" smtClean="0">
                <a:effectLst/>
              </a:rPr>
              <a:t>DOG</a:t>
            </a:r>
            <a:endParaRPr lang="he-IL" sz="2200" dirty="0" smtClean="0">
              <a:effectLst/>
            </a:endParaRPr>
          </a:p>
        </p:txBody>
      </p:sp>
      <p:sp>
        <p:nvSpPr>
          <p:cNvPr id="57" name="Content Placeholder 2"/>
          <p:cNvSpPr txBox="1">
            <a:spLocks/>
          </p:cNvSpPr>
          <p:nvPr/>
        </p:nvSpPr>
        <p:spPr>
          <a:xfrm>
            <a:off x="456051" y="1036047"/>
            <a:ext cx="8228012" cy="755532"/>
          </a:xfrm>
          <a:prstGeom prst="rect">
            <a:avLst/>
          </a:prstGeom>
        </p:spPr>
        <p:txBody>
          <a:bodyPr vert="horz" lIns="0" tIns="0" rIns="0" bIns="0" rtlCol="0">
            <a:noAutofit/>
          </a:bodyPr>
          <a:lstStyle>
            <a:lvl1pPr marL="0" indent="0" algn="l" defTabSz="914400" rtl="0" eaLnBrk="1" latinLnBrk="0" hangingPunct="1">
              <a:spcBef>
                <a:spcPts val="2200"/>
              </a:spcBef>
              <a:buFont typeface="Arial" pitchFamily="34" charset="0"/>
              <a:buNone/>
              <a:defRPr lang="en-US" altLang="ja-JP" sz="2400" b="0" i="0" kern="1200" dirty="0" smtClean="0">
                <a:solidFill>
                  <a:schemeClr val="tx1"/>
                </a:solidFill>
                <a:latin typeface="+mn-lt"/>
                <a:ea typeface="+mn-ea"/>
                <a:cs typeface="+mn-cs"/>
              </a:defRPr>
            </a:lvl1pPr>
            <a:lvl2pPr marL="228600" indent="-228600" algn="l" defTabSz="914400" rtl="0" eaLnBrk="1" latinLnBrk="0" hangingPunct="1">
              <a:spcBef>
                <a:spcPts val="900"/>
              </a:spcBef>
              <a:buFont typeface="Arial" pitchFamily="34" charset="0"/>
              <a:buChar char="•"/>
              <a:defRPr lang="en-US" altLang="ja-JP" sz="2200" b="0" i="0" kern="1200" dirty="0" smtClean="0">
                <a:solidFill>
                  <a:schemeClr val="tx1"/>
                </a:solidFill>
                <a:latin typeface="+mn-lt"/>
                <a:ea typeface="+mn-ea"/>
                <a:cs typeface="+mn-cs"/>
              </a:defRPr>
            </a:lvl2pPr>
            <a:lvl3pPr marL="457200" indent="-228600" algn="l" defTabSz="914400" rtl="0" eaLnBrk="1" latinLnBrk="0" hangingPunct="1">
              <a:spcBef>
                <a:spcPts val="600"/>
              </a:spcBef>
              <a:buClr>
                <a:srgbClr val="00AEEF"/>
              </a:buClr>
              <a:buFont typeface="Arial" pitchFamily="34" charset="0"/>
              <a:buChar char="•"/>
              <a:defRPr lang="en-US" altLang="ja-JP" sz="2000" b="0" i="0" kern="1200" dirty="0" smtClean="0">
                <a:solidFill>
                  <a:schemeClr val="tx1"/>
                </a:solidFill>
                <a:latin typeface="+mn-lt"/>
                <a:ea typeface="+mn-ea"/>
                <a:cs typeface="+mn-cs"/>
              </a:defRPr>
            </a:lvl3pPr>
            <a:lvl4pPr marL="628650" indent="-171450" algn="l" defTabSz="914400" rtl="0" eaLnBrk="1" latinLnBrk="0" hangingPunct="1">
              <a:spcBef>
                <a:spcPts val="300"/>
              </a:spcBef>
              <a:buClr>
                <a:srgbClr val="A6CE39"/>
              </a:buClr>
              <a:buFont typeface="Arial" pitchFamily="34" charset="0"/>
              <a:buChar char="•"/>
              <a:defRPr lang="en-US" altLang="ja-JP" sz="1800" b="0" i="0" kern="1200" dirty="0" smtClean="0">
                <a:solidFill>
                  <a:schemeClr val="tx1"/>
                </a:solidFill>
                <a:latin typeface="+mn-lt"/>
                <a:ea typeface="+mn-ea"/>
                <a:cs typeface="+mn-cs"/>
              </a:defRPr>
            </a:lvl4pPr>
            <a:lvl5pPr marL="800100" indent="-171450" algn="l" defTabSz="914400" rtl="0" eaLnBrk="1" latinLnBrk="0" hangingPunct="1">
              <a:spcBef>
                <a:spcPts val="100"/>
              </a:spcBef>
              <a:buClr>
                <a:schemeClr val="tx1"/>
              </a:buClr>
              <a:buFont typeface="Neo Sans Intel" pitchFamily="34" charset="0"/>
              <a:buChar char="–"/>
              <a:defRPr lang="en-US" altLang="ja-JP" sz="1800" b="0" i="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Deep Learning – is a set of machine learning algorithms based on multi-layer networks</a:t>
            </a:r>
          </a:p>
        </p:txBody>
      </p:sp>
      <p:sp>
        <p:nvSpPr>
          <p:cNvPr id="56" name="AutoShape 46"/>
          <p:cNvSpPr>
            <a:spLocks noChangeArrowheads="1"/>
          </p:cNvSpPr>
          <p:nvPr/>
        </p:nvSpPr>
        <p:spPr bwMode="auto">
          <a:xfrm>
            <a:off x="5817125" y="6031897"/>
            <a:ext cx="612775" cy="142875"/>
          </a:xfrm>
          <a:prstGeom prst="leftArrow">
            <a:avLst>
              <a:gd name="adj1" fmla="val 50000"/>
              <a:gd name="adj2" fmla="val 88333"/>
            </a:avLst>
          </a:prstGeom>
          <a:solidFill>
            <a:schemeClr val="bg1">
              <a:lumMod val="20000"/>
              <a:lumOff val="80000"/>
            </a:schemeClr>
          </a:solidFill>
          <a:ln w="9525">
            <a:solidFill>
              <a:srgbClr val="3333CC"/>
            </a:solidFill>
            <a:miter lim="800000"/>
            <a:headEnd/>
            <a:tailEnd/>
          </a:ln>
        </p:spPr>
        <p:txBody>
          <a:bodyPr wrap="none" anchor="ctr"/>
          <a:lstStyle/>
          <a:p>
            <a:endParaRPr lang="en-CA" sz="2400">
              <a:solidFill>
                <a:schemeClr val="bg2"/>
              </a:solidFill>
              <a:effectLst/>
            </a:endParaRPr>
          </a:p>
        </p:txBody>
      </p:sp>
      <p:sp>
        <p:nvSpPr>
          <p:cNvPr id="77" name="Oval 7"/>
          <p:cNvSpPr>
            <a:spLocks noChangeArrowheads="1"/>
          </p:cNvSpPr>
          <p:nvPr/>
        </p:nvSpPr>
        <p:spPr bwMode="auto">
          <a:xfrm>
            <a:off x="2924177"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8" name="Oval 9"/>
          <p:cNvSpPr>
            <a:spLocks noChangeArrowheads="1"/>
          </p:cNvSpPr>
          <p:nvPr/>
        </p:nvSpPr>
        <p:spPr bwMode="auto">
          <a:xfrm>
            <a:off x="4508502" y="4884737"/>
            <a:ext cx="431800" cy="431800"/>
          </a:xfrm>
          <a:prstGeom prst="ellipse">
            <a:avLst/>
          </a:prstGeom>
          <a:solidFill>
            <a:srgbClr val="FFFF00"/>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79" name="Oval 10"/>
          <p:cNvSpPr>
            <a:spLocks noChangeArrowheads="1"/>
          </p:cNvSpPr>
          <p:nvPr/>
        </p:nvSpPr>
        <p:spPr bwMode="auto">
          <a:xfrm>
            <a:off x="3571877" y="3876674"/>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0" name="Oval 11"/>
          <p:cNvSpPr>
            <a:spLocks noChangeArrowheads="1"/>
          </p:cNvSpPr>
          <p:nvPr/>
        </p:nvSpPr>
        <p:spPr bwMode="auto">
          <a:xfrm>
            <a:off x="4508502" y="3876674"/>
            <a:ext cx="431800" cy="431800"/>
          </a:xfrm>
          <a:prstGeom prst="ellipse">
            <a:avLst/>
          </a:prstGeom>
          <a:solidFill>
            <a:srgbClr val="FFFF00"/>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sp>
        <p:nvSpPr>
          <p:cNvPr id="81" name="Oval 15"/>
          <p:cNvSpPr>
            <a:spLocks noChangeArrowheads="1"/>
          </p:cNvSpPr>
          <p:nvPr/>
        </p:nvSpPr>
        <p:spPr bwMode="auto">
          <a:xfrm>
            <a:off x="4076702" y="2724149"/>
            <a:ext cx="431800" cy="431800"/>
          </a:xfrm>
          <a:prstGeom prst="ellipse">
            <a:avLst/>
          </a:prstGeom>
          <a:solidFill>
            <a:schemeClr val="tx1"/>
          </a:solidFill>
          <a:ln>
            <a:headEnd/>
            <a:tailEnd/>
          </a:ln>
        </p:spPr>
        <p:style>
          <a:lnRef idx="0">
            <a:schemeClr val="accent6"/>
          </a:lnRef>
          <a:fillRef idx="3">
            <a:schemeClr val="accent6"/>
          </a:fillRef>
          <a:effectRef idx="3">
            <a:schemeClr val="accent6"/>
          </a:effectRef>
          <a:fontRef idx="minor">
            <a:schemeClr val="lt1"/>
          </a:fontRef>
        </p:style>
        <p:txBody>
          <a:bodyPr wrap="none" anchor="ctr"/>
          <a:lstStyle/>
          <a:p>
            <a:endParaRPr lang="en-CA"/>
          </a:p>
        </p:txBody>
      </p:sp>
      <p:sp>
        <p:nvSpPr>
          <p:cNvPr id="82" name="Oval 18"/>
          <p:cNvSpPr>
            <a:spLocks noChangeArrowheads="1"/>
          </p:cNvSpPr>
          <p:nvPr/>
        </p:nvSpPr>
        <p:spPr bwMode="auto">
          <a:xfrm>
            <a:off x="5300664" y="4884737"/>
            <a:ext cx="431800" cy="431800"/>
          </a:xfrm>
          <a:prstGeom prst="ellipse">
            <a:avLst/>
          </a:prstGeom>
          <a:solidFill>
            <a:schemeClr val="tx1"/>
          </a:soli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endParaRPr lang="en-CA"/>
          </a:p>
        </p:txBody>
      </p:sp>
      <p:pic>
        <p:nvPicPr>
          <p:cNvPr id="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688" y="5458132"/>
            <a:ext cx="1677286" cy="1281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10254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 Taxonomy</a:t>
            </a:r>
            <a:endParaRPr lang="en-US" dirty="0"/>
          </a:p>
        </p:txBody>
      </p:sp>
      <p:sp>
        <p:nvSpPr>
          <p:cNvPr id="3" name="Content Placeholder 2"/>
          <p:cNvSpPr>
            <a:spLocks noGrp="1"/>
          </p:cNvSpPr>
          <p:nvPr>
            <p:ph idx="1"/>
          </p:nvPr>
        </p:nvSpPr>
        <p:spPr/>
        <p:txBody>
          <a:bodyPr/>
          <a:lstStyle/>
          <a:p>
            <a:pPr marL="0" indent="0">
              <a:buNone/>
            </a:pPr>
            <a:r>
              <a:rPr lang="en-US" sz="3200" dirty="0" smtClean="0"/>
              <a:t>Supervised:</a:t>
            </a:r>
          </a:p>
          <a:p>
            <a:pPr lvl="1"/>
            <a:r>
              <a:rPr lang="en-US" sz="2800" dirty="0" smtClean="0"/>
              <a:t>Convolutional NN ( </a:t>
            </a:r>
            <a:r>
              <a:rPr lang="en-US" sz="2800" dirty="0" err="1" smtClean="0"/>
              <a:t>LeCun</a:t>
            </a:r>
            <a:r>
              <a:rPr lang="en-US" sz="2800" dirty="0" smtClean="0"/>
              <a:t>)</a:t>
            </a:r>
          </a:p>
          <a:p>
            <a:pPr lvl="1"/>
            <a:r>
              <a:rPr lang="en-US" sz="2800" dirty="0"/>
              <a:t>Recurrent Neural nets </a:t>
            </a:r>
            <a:r>
              <a:rPr lang="en-US" sz="2800" dirty="0" smtClean="0"/>
              <a:t>(</a:t>
            </a:r>
            <a:r>
              <a:rPr lang="en-US" sz="2800" dirty="0" err="1">
                <a:effectLst/>
              </a:rPr>
              <a:t>Schmidhuber</a:t>
            </a:r>
            <a:r>
              <a:rPr lang="en-US" sz="2800" dirty="0">
                <a:effectLst/>
              </a:rPr>
              <a:t> </a:t>
            </a:r>
            <a:r>
              <a:rPr lang="en-US" sz="2800" dirty="0" smtClean="0">
                <a:effectLst/>
              </a:rPr>
              <a:t>)</a:t>
            </a:r>
            <a:endParaRPr lang="en-US" sz="2800" dirty="0" smtClean="0"/>
          </a:p>
          <a:p>
            <a:pPr marL="0" indent="0">
              <a:buNone/>
            </a:pPr>
            <a:endParaRPr lang="en-US" sz="3200" dirty="0" smtClean="0"/>
          </a:p>
          <a:p>
            <a:pPr marL="0" indent="0">
              <a:buNone/>
            </a:pPr>
            <a:r>
              <a:rPr lang="en-US" sz="3200" dirty="0" smtClean="0"/>
              <a:t>Unsupervised</a:t>
            </a:r>
          </a:p>
          <a:p>
            <a:pPr lvl="1"/>
            <a:r>
              <a:rPr lang="en-US" sz="2800" dirty="0" smtClean="0"/>
              <a:t>Deep Belief </a:t>
            </a:r>
            <a:r>
              <a:rPr lang="en-US" sz="2800" smtClean="0"/>
              <a:t>Nets / Stacked </a:t>
            </a:r>
            <a:r>
              <a:rPr lang="en-US" sz="2800" dirty="0" smtClean="0"/>
              <a:t>RBMs (Hinton)</a:t>
            </a:r>
          </a:p>
          <a:p>
            <a:pPr lvl="1"/>
            <a:r>
              <a:rPr lang="en-US" sz="2800" dirty="0" smtClean="0"/>
              <a:t>Stacked </a:t>
            </a:r>
            <a:r>
              <a:rPr lang="en-US" sz="2800" dirty="0" err="1" smtClean="0"/>
              <a:t>denoising</a:t>
            </a:r>
            <a:r>
              <a:rPr lang="en-US" sz="2800" dirty="0" smtClean="0"/>
              <a:t> </a:t>
            </a:r>
            <a:r>
              <a:rPr lang="en-US" sz="2800" dirty="0" err="1" smtClean="0"/>
              <a:t>autoencoders</a:t>
            </a:r>
            <a:r>
              <a:rPr lang="en-US" sz="2800" dirty="0" smtClean="0"/>
              <a:t> (</a:t>
            </a:r>
            <a:r>
              <a:rPr lang="en-US" sz="2800" dirty="0" err="1" smtClean="0"/>
              <a:t>Bengio</a:t>
            </a:r>
            <a:r>
              <a:rPr lang="en-US" sz="2800" dirty="0" smtClean="0"/>
              <a:t>) </a:t>
            </a:r>
          </a:p>
          <a:p>
            <a:pPr lvl="1"/>
            <a:r>
              <a:rPr lang="en-US" sz="2800" dirty="0" smtClean="0"/>
              <a:t>Sparse </a:t>
            </a:r>
            <a:r>
              <a:rPr lang="en-US" sz="2800" dirty="0" err="1" smtClean="0"/>
              <a:t>AutoEncoders</a:t>
            </a:r>
            <a:r>
              <a:rPr lang="en-US" sz="2800" dirty="0" smtClean="0"/>
              <a:t> ( </a:t>
            </a:r>
            <a:r>
              <a:rPr lang="en-US" sz="2800" dirty="0" err="1"/>
              <a:t>L</a:t>
            </a:r>
            <a:r>
              <a:rPr lang="en-US" sz="2800" dirty="0" err="1" smtClean="0"/>
              <a:t>eCun</a:t>
            </a:r>
            <a:r>
              <a:rPr lang="en-US" sz="2800" dirty="0" smtClean="0"/>
              <a:t>, A. Ng, )</a:t>
            </a:r>
          </a:p>
          <a:p>
            <a:pPr marL="0" indent="0">
              <a:buNone/>
            </a:pPr>
            <a:endParaRPr lang="en-US" sz="3200" dirty="0" smtClean="0"/>
          </a:p>
        </p:txBody>
      </p:sp>
    </p:spTree>
    <p:extLst>
      <p:ext uri="{BB962C8B-B14F-4D97-AF65-F5344CB8AC3E}">
        <p14:creationId xmlns:p14="http://schemas.microsoft.com/office/powerpoint/2010/main" val="200796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64300" y="3161620"/>
            <a:ext cx="8423275" cy="1143000"/>
          </a:xfrm>
        </p:spPr>
        <p:txBody>
          <a:bodyPr/>
          <a:lstStyle/>
          <a:p>
            <a:pPr eaLnBrk="1" hangingPunct="1">
              <a:defRPr/>
            </a:pPr>
            <a:r>
              <a:rPr lang="en-US" sz="4400" dirty="0" smtClean="0">
                <a:solidFill>
                  <a:srgbClr val="FFFF00"/>
                </a:solidFill>
                <a:effectLst/>
              </a:rPr>
              <a:t>Convolutional Networks</a:t>
            </a:r>
          </a:p>
        </p:txBody>
      </p:sp>
    </p:spTree>
    <p:extLst>
      <p:ext uri="{BB962C8B-B14F-4D97-AF65-F5344CB8AC3E}">
        <p14:creationId xmlns:p14="http://schemas.microsoft.com/office/powerpoint/2010/main" val="397295748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NN</a:t>
            </a:r>
            <a:endParaRPr lang="en-US" dirty="0"/>
          </a:p>
        </p:txBody>
      </p:sp>
      <p:sp>
        <p:nvSpPr>
          <p:cNvPr id="3" name="Content Placeholder 2"/>
          <p:cNvSpPr>
            <a:spLocks noGrp="1"/>
          </p:cNvSpPr>
          <p:nvPr>
            <p:ph idx="1"/>
          </p:nvPr>
        </p:nvSpPr>
        <p:spPr/>
        <p:txBody>
          <a:bodyPr/>
          <a:lstStyle/>
          <a:p>
            <a:pPr marL="0" indent="0">
              <a:buNone/>
            </a:pPr>
            <a:r>
              <a:rPr lang="en-US" dirty="0" smtClean="0"/>
              <a:t>Convolutional Neural Networks is extension of traditional Multi-layer Perceptron that are extremely effective at dealing with image data, based on 3 ideas:</a:t>
            </a:r>
          </a:p>
          <a:p>
            <a:pPr marL="514350" indent="-514350">
              <a:buAutoNum type="arabicPeriod"/>
            </a:pPr>
            <a:r>
              <a:rPr lang="en-US" dirty="0" smtClean="0"/>
              <a:t>Local receive fields</a:t>
            </a:r>
          </a:p>
          <a:p>
            <a:pPr marL="514350" indent="-514350">
              <a:buAutoNum type="arabicPeriod"/>
            </a:pPr>
            <a:r>
              <a:rPr lang="en-US" dirty="0" smtClean="0"/>
              <a:t>Shared weights</a:t>
            </a:r>
          </a:p>
          <a:p>
            <a:pPr marL="514350" indent="-514350">
              <a:buAutoNum type="arabicPeriod"/>
            </a:pPr>
            <a:r>
              <a:rPr lang="en-US" dirty="0" smtClean="0"/>
              <a:t>Spatial / temporal sub-sampling</a:t>
            </a:r>
          </a:p>
          <a:p>
            <a:pPr marL="0" indent="0">
              <a:buNone/>
            </a:pPr>
            <a:endParaRPr lang="en-US" dirty="0"/>
          </a:p>
        </p:txBody>
      </p:sp>
    </p:spTree>
    <p:extLst>
      <p:ext uri="{BB962C8B-B14F-4D97-AF65-F5344CB8AC3E}">
        <p14:creationId xmlns:p14="http://schemas.microsoft.com/office/powerpoint/2010/main" val="259022795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What is Convolutional  NN ? </a:t>
            </a:r>
            <a:endParaRPr lang="en-US" dirty="0"/>
          </a:p>
        </p:txBody>
      </p:sp>
      <p:sp>
        <p:nvSpPr>
          <p:cNvPr id="3" name="Content Placeholder 2"/>
          <p:cNvSpPr>
            <a:spLocks noGrp="1"/>
          </p:cNvSpPr>
          <p:nvPr>
            <p:ph idx="4294967295"/>
          </p:nvPr>
        </p:nvSpPr>
        <p:spPr>
          <a:xfrm>
            <a:off x="455613" y="990599"/>
            <a:ext cx="8228012" cy="2582188"/>
          </a:xfrm>
          <a:prstGeom prst="rect">
            <a:avLst/>
          </a:prstGeom>
        </p:spPr>
        <p:txBody>
          <a:bodyPr>
            <a:normAutofit lnSpcReduction="10000"/>
          </a:bodyPr>
          <a:lstStyle/>
          <a:p>
            <a:pPr marL="0" indent="0">
              <a:spcBef>
                <a:spcPts val="1800"/>
              </a:spcBef>
              <a:buNone/>
            </a:pPr>
            <a:r>
              <a:rPr lang="en-US" dirty="0" smtClean="0">
                <a:effectLst/>
              </a:rPr>
              <a:t>CNN - multi-layer NN architecture </a:t>
            </a:r>
          </a:p>
          <a:p>
            <a:pPr lvl="1">
              <a:spcBef>
                <a:spcPts val="1800"/>
              </a:spcBef>
            </a:pPr>
            <a:r>
              <a:rPr lang="en-US" sz="2200" dirty="0" smtClean="0">
                <a:effectLst/>
              </a:rPr>
              <a:t>Convolutional + Non-Linear Layer</a:t>
            </a:r>
          </a:p>
          <a:p>
            <a:pPr lvl="1"/>
            <a:r>
              <a:rPr lang="en-US" sz="2200" dirty="0">
                <a:effectLst/>
              </a:rPr>
              <a:t>S</a:t>
            </a:r>
            <a:r>
              <a:rPr lang="en-US" sz="2200" dirty="0" smtClean="0">
                <a:effectLst/>
              </a:rPr>
              <a:t>ub-sampling Layer</a:t>
            </a:r>
          </a:p>
          <a:p>
            <a:pPr lvl="1"/>
            <a:r>
              <a:rPr lang="en-US" sz="2200" dirty="0" smtClean="0">
                <a:effectLst/>
              </a:rPr>
              <a:t>Convolutional +Non-L </a:t>
            </a:r>
            <a:r>
              <a:rPr lang="en-US" sz="2200" dirty="0" err="1" smtClean="0">
                <a:effectLst/>
              </a:rPr>
              <a:t>inear</a:t>
            </a:r>
            <a:r>
              <a:rPr lang="en-US" sz="2200" dirty="0" smtClean="0">
                <a:effectLst/>
              </a:rPr>
              <a:t> Layer</a:t>
            </a:r>
          </a:p>
          <a:p>
            <a:pPr lvl="1"/>
            <a:r>
              <a:rPr lang="en-US" sz="2200" dirty="0">
                <a:effectLst/>
                <a:sym typeface="Wingdings" pitchFamily="2" charset="2"/>
              </a:rPr>
              <a:t>F</a:t>
            </a:r>
            <a:r>
              <a:rPr lang="en-US" sz="2200" dirty="0" smtClean="0">
                <a:effectLst/>
                <a:sym typeface="Wingdings" pitchFamily="2" charset="2"/>
              </a:rPr>
              <a:t>ully connected layers</a:t>
            </a:r>
          </a:p>
          <a:p>
            <a:r>
              <a:rPr lang="en-US" sz="2600" dirty="0" smtClean="0">
                <a:effectLst/>
                <a:sym typeface="Wingdings" pitchFamily="2" charset="2"/>
              </a:rPr>
              <a:t>Supervised </a:t>
            </a:r>
            <a:endParaRPr lang="en-US" sz="2600" dirty="0">
              <a:effectLst/>
              <a:sym typeface="Wingdings" pitchFamily="2" charset="2"/>
            </a:endParaRPr>
          </a:p>
        </p:txBody>
      </p:sp>
      <p:pic>
        <p:nvPicPr>
          <p:cNvPr id="4" name="Picture 3"/>
          <p:cNvPicPr>
            <a:picLocks noChangeAspect="1"/>
          </p:cNvPicPr>
          <p:nvPr/>
        </p:nvPicPr>
        <p:blipFill>
          <a:blip r:embed="rId2"/>
          <a:stretch>
            <a:fillRect/>
          </a:stretch>
        </p:blipFill>
        <p:spPr>
          <a:xfrm>
            <a:off x="119309" y="3776359"/>
            <a:ext cx="8911026" cy="2194204"/>
          </a:xfrm>
          <a:prstGeom prst="rect">
            <a:avLst/>
          </a:prstGeom>
        </p:spPr>
      </p:pic>
      <p:sp>
        <p:nvSpPr>
          <p:cNvPr id="5" name="Rectangle 4"/>
          <p:cNvSpPr/>
          <p:nvPr/>
        </p:nvSpPr>
        <p:spPr bwMode="auto">
          <a:xfrm>
            <a:off x="1640330" y="3829789"/>
            <a:ext cx="5259232" cy="1901159"/>
          </a:xfrm>
          <a:prstGeom prst="rect">
            <a:avLst/>
          </a:prstGeom>
          <a:solidFill>
            <a:schemeClr val="bg1">
              <a:lumMod val="60000"/>
              <a:lumOff val="40000"/>
              <a:alpha val="80000"/>
            </a:schemeClr>
          </a:solidFill>
          <a:ln w="41275" cap="flat" cmpd="sng" algn="ctr">
            <a:solidFill>
              <a:schemeClr val="bg1">
                <a:lumMod val="75000"/>
              </a:scheme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r>
              <a:rPr lang="en-US" sz="2800" b="1" dirty="0" smtClean="0">
                <a:solidFill>
                  <a:schemeClr val="bg2"/>
                </a:solidFill>
                <a:effectLst/>
                <a:latin typeface="Neo Sans Intel" pitchFamily="34" charset="0"/>
                <a:cs typeface="Arial" pitchFamily="34" charset="0"/>
              </a:rPr>
              <a:t>Feature </a:t>
            </a:r>
            <a:r>
              <a:rPr lang="en-US" sz="2800" b="1" dirty="0">
                <a:solidFill>
                  <a:schemeClr val="bg2"/>
                </a:solidFill>
                <a:effectLst/>
                <a:latin typeface="Neo Sans Intel" pitchFamily="34" charset="0"/>
                <a:cs typeface="Arial" pitchFamily="34" charset="0"/>
              </a:rPr>
              <a:t>Extraction</a:t>
            </a:r>
          </a:p>
        </p:txBody>
      </p:sp>
      <p:sp>
        <p:nvSpPr>
          <p:cNvPr id="6" name="Rectangle 5"/>
          <p:cNvSpPr/>
          <p:nvPr/>
        </p:nvSpPr>
        <p:spPr bwMode="auto">
          <a:xfrm>
            <a:off x="7004635" y="3820555"/>
            <a:ext cx="1913734" cy="1916327"/>
          </a:xfrm>
          <a:prstGeom prst="rect">
            <a:avLst/>
          </a:prstGeom>
          <a:solidFill>
            <a:schemeClr val="accent1">
              <a:lumMod val="60000"/>
              <a:lumOff val="40000"/>
              <a:alpha val="80000"/>
            </a:schemeClr>
          </a:solidFill>
          <a:ln w="41275" cap="flat" cmpd="sng" algn="ctr">
            <a:solidFill>
              <a:srgbClr val="00B050"/>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bodyPr>
          <a:lstStyle/>
          <a:p>
            <a:pPr algn="ctr" eaLnBrk="0" hangingPunct="0"/>
            <a:r>
              <a:rPr lang="en-US" sz="2800" b="1" dirty="0" err="1">
                <a:solidFill>
                  <a:schemeClr val="bg2"/>
                </a:solidFill>
                <a:effectLst/>
                <a:latin typeface="Neo Sans Intel" pitchFamily="34" charset="0"/>
                <a:cs typeface="Arial" pitchFamily="34" charset="0"/>
              </a:rPr>
              <a:t>Classi</a:t>
            </a:r>
            <a:r>
              <a:rPr lang="en-US" sz="2800" b="1" dirty="0">
                <a:solidFill>
                  <a:schemeClr val="bg2"/>
                </a:solidFill>
                <a:effectLst/>
                <a:latin typeface="Neo Sans Intel" pitchFamily="34" charset="0"/>
                <a:cs typeface="Arial" pitchFamily="34" charset="0"/>
              </a:rPr>
              <a:t>-</a:t>
            </a:r>
          </a:p>
          <a:p>
            <a:pPr algn="ctr" eaLnBrk="0" hangingPunct="0"/>
            <a:r>
              <a:rPr lang="en-US" sz="2800" b="1" dirty="0" err="1">
                <a:solidFill>
                  <a:schemeClr val="bg2"/>
                </a:solidFill>
                <a:effectLst/>
                <a:latin typeface="Neo Sans Intel" pitchFamily="34" charset="0"/>
                <a:cs typeface="Arial" pitchFamily="34" charset="0"/>
              </a:rPr>
              <a:t>fication</a:t>
            </a:r>
            <a:endParaRPr lang="en-US" sz="2800" b="1" dirty="0">
              <a:solidFill>
                <a:schemeClr val="bg2"/>
              </a:solidFill>
              <a:effectLst/>
              <a:latin typeface="Neo Sans Intel" pitchFamily="34" charset="0"/>
              <a:cs typeface="Arial" pitchFamily="34" charset="0"/>
            </a:endParaRPr>
          </a:p>
        </p:txBody>
      </p:sp>
      <p:sp>
        <p:nvSpPr>
          <p:cNvPr id="8" name="Rectangle 7"/>
          <p:cNvSpPr/>
          <p:nvPr/>
        </p:nvSpPr>
        <p:spPr bwMode="auto">
          <a:xfrm>
            <a:off x="1971303" y="3883227"/>
            <a:ext cx="1745671"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1" name="Rectangle 10"/>
          <p:cNvSpPr/>
          <p:nvPr/>
        </p:nvSpPr>
        <p:spPr bwMode="auto">
          <a:xfrm>
            <a:off x="3716974" y="3883227"/>
            <a:ext cx="1745671"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2" name="Rectangle 11"/>
          <p:cNvSpPr/>
          <p:nvPr/>
        </p:nvSpPr>
        <p:spPr bwMode="auto">
          <a:xfrm>
            <a:off x="5153891" y="3883227"/>
            <a:ext cx="1745671"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13" name="Rectangle 12"/>
          <p:cNvSpPr/>
          <p:nvPr/>
        </p:nvSpPr>
        <p:spPr bwMode="auto">
          <a:xfrm>
            <a:off x="6814416" y="3881252"/>
            <a:ext cx="2103953" cy="1794284"/>
          </a:xfrm>
          <a:prstGeom prst="rect">
            <a:avLst/>
          </a:prstGeom>
          <a:noFill/>
          <a:ln w="254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Tree>
    <p:extLst>
      <p:ext uri="{BB962C8B-B14F-4D97-AF65-F5344CB8AC3E}">
        <p14:creationId xmlns:p14="http://schemas.microsoft.com/office/powerpoint/2010/main" val="2472012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8"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 name="Group 214"/>
          <p:cNvGrpSpPr/>
          <p:nvPr/>
        </p:nvGrpSpPr>
        <p:grpSpPr>
          <a:xfrm>
            <a:off x="6008364" y="1126817"/>
            <a:ext cx="646658" cy="773266"/>
            <a:chOff x="6358565" y="2104476"/>
            <a:chExt cx="646658" cy="668014"/>
          </a:xfrm>
          <a:solidFill>
            <a:schemeClr val="bg1">
              <a:lumMod val="40000"/>
              <a:lumOff val="60000"/>
            </a:schemeClr>
          </a:solidFill>
        </p:grpSpPr>
        <p:sp>
          <p:nvSpPr>
            <p:cNvPr id="217" name="Rectangle 216"/>
            <p:cNvSpPr/>
            <p:nvPr/>
          </p:nvSpPr>
          <p:spPr bwMode="auto">
            <a:xfrm>
              <a:off x="6358565" y="2104476"/>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20" name="Straight Connector 219"/>
            <p:cNvCxnSpPr/>
            <p:nvPr/>
          </p:nvCxnSpPr>
          <p:spPr>
            <a:xfrm flipH="1">
              <a:off x="6567303" y="2258112"/>
              <a:ext cx="279494" cy="33878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a:off x="6567302" y="2258112"/>
              <a:ext cx="294326" cy="32576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p:nvGrpSpPr>
        <p:grpSpPr>
          <a:xfrm>
            <a:off x="6313240" y="1973826"/>
            <a:ext cx="646658" cy="685471"/>
            <a:chOff x="6358565" y="2104476"/>
            <a:chExt cx="646658" cy="668014"/>
          </a:xfrm>
          <a:solidFill>
            <a:schemeClr val="bg1">
              <a:lumMod val="40000"/>
              <a:lumOff val="60000"/>
            </a:schemeClr>
          </a:solidFill>
        </p:grpSpPr>
        <p:sp>
          <p:nvSpPr>
            <p:cNvPr id="289" name="Rectangle 288"/>
            <p:cNvSpPr/>
            <p:nvPr/>
          </p:nvSpPr>
          <p:spPr bwMode="auto">
            <a:xfrm>
              <a:off x="6358565" y="2104476"/>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90" name="Straight Connector 289"/>
            <p:cNvCxnSpPr/>
            <p:nvPr/>
          </p:nvCxnSpPr>
          <p:spPr>
            <a:xfrm flipH="1">
              <a:off x="6679082" y="2281304"/>
              <a:ext cx="148184" cy="308174"/>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6469627" y="2281304"/>
              <a:ext cx="209454" cy="291703"/>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p:nvGrpSpPr>
        <p:grpSpPr>
          <a:xfrm>
            <a:off x="6631896" y="2736398"/>
            <a:ext cx="646658" cy="685471"/>
            <a:chOff x="6358565" y="2104476"/>
            <a:chExt cx="646658" cy="668014"/>
          </a:xfrm>
          <a:solidFill>
            <a:schemeClr val="bg1">
              <a:lumMod val="40000"/>
              <a:lumOff val="60000"/>
            </a:schemeClr>
          </a:solidFill>
        </p:grpSpPr>
        <p:sp>
          <p:nvSpPr>
            <p:cNvPr id="210" name="Rectangle 209"/>
            <p:cNvSpPr/>
            <p:nvPr/>
          </p:nvSpPr>
          <p:spPr bwMode="auto">
            <a:xfrm>
              <a:off x="6358565" y="2104476"/>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11" name="Straight Connector 210"/>
            <p:cNvCxnSpPr/>
            <p:nvPr/>
          </p:nvCxnSpPr>
          <p:spPr>
            <a:xfrm flipH="1">
              <a:off x="6514702" y="2258822"/>
              <a:ext cx="144448" cy="32639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6659150" y="2264035"/>
              <a:ext cx="169213"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a:off x="6947150" y="3492839"/>
            <a:ext cx="646658" cy="685471"/>
            <a:chOff x="7118023" y="3778603"/>
            <a:chExt cx="646658" cy="668014"/>
          </a:xfrm>
          <a:solidFill>
            <a:schemeClr val="bg1">
              <a:lumMod val="40000"/>
              <a:lumOff val="60000"/>
            </a:schemeClr>
          </a:solidFill>
        </p:grpSpPr>
        <p:sp>
          <p:nvSpPr>
            <p:cNvPr id="202" name="Rectangle 201"/>
            <p:cNvSpPr/>
            <p:nvPr/>
          </p:nvSpPr>
          <p:spPr bwMode="auto">
            <a:xfrm>
              <a:off x="7118023" y="3778603"/>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03" name="Straight Connector 202"/>
            <p:cNvCxnSpPr/>
            <p:nvPr/>
          </p:nvCxnSpPr>
          <p:spPr>
            <a:xfrm flipH="1">
              <a:off x="7274159" y="4259340"/>
              <a:ext cx="313662"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7418608" y="3938162"/>
              <a:ext cx="0"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p:nvGrpSpPr>
        <p:grpSpPr>
          <a:xfrm>
            <a:off x="7246505" y="4262577"/>
            <a:ext cx="646658" cy="685471"/>
            <a:chOff x="7118023" y="3778603"/>
            <a:chExt cx="646658" cy="668014"/>
          </a:xfrm>
          <a:solidFill>
            <a:schemeClr val="bg1">
              <a:lumMod val="40000"/>
              <a:lumOff val="60000"/>
            </a:schemeClr>
          </a:solidFill>
        </p:grpSpPr>
        <p:sp>
          <p:nvSpPr>
            <p:cNvPr id="196" name="Rectangle 195"/>
            <p:cNvSpPr/>
            <p:nvPr/>
          </p:nvSpPr>
          <p:spPr bwMode="auto">
            <a:xfrm>
              <a:off x="7118023" y="3778603"/>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97" name="Straight Connector 196"/>
            <p:cNvCxnSpPr/>
            <p:nvPr/>
          </p:nvCxnSpPr>
          <p:spPr>
            <a:xfrm flipH="1">
              <a:off x="7274159" y="3949251"/>
              <a:ext cx="313662"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7418608" y="3938162"/>
              <a:ext cx="0"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bwMode="auto">
          <a:xfrm>
            <a:off x="2425419" y="1382009"/>
            <a:ext cx="1537635" cy="1612040"/>
          </a:xfrm>
          <a:prstGeom prst="rect">
            <a:avLst/>
          </a:prstGeom>
          <a:solidFill>
            <a:schemeClr val="tx2">
              <a:lumMod val="60000"/>
              <a:lumOff val="40000"/>
            </a:schemeClr>
          </a:solidFill>
          <a:ln w="41275" cap="flat" cmpd="sng" algn="ctr">
            <a:solidFill>
              <a:schemeClr val="tx1">
                <a:lumMod val="75000"/>
                <a:lumOff val="2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40" name="Rectangle 39"/>
          <p:cNvSpPr/>
          <p:nvPr/>
        </p:nvSpPr>
        <p:spPr bwMode="auto">
          <a:xfrm>
            <a:off x="2683919" y="2198793"/>
            <a:ext cx="1537635" cy="1612040"/>
          </a:xfrm>
          <a:prstGeom prst="rect">
            <a:avLst/>
          </a:prstGeom>
          <a:solidFill>
            <a:srgbClr val="92D050">
              <a:alpha val="50000"/>
            </a:srgbClr>
          </a:solidFill>
          <a:ln w="41275" cap="flat" cmpd="sng" algn="ctr">
            <a:solidFill>
              <a:srgbClr val="00B05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49" name="Rectangle 48"/>
          <p:cNvSpPr/>
          <p:nvPr/>
        </p:nvSpPr>
        <p:spPr bwMode="auto">
          <a:xfrm>
            <a:off x="2943653" y="2799985"/>
            <a:ext cx="1537635" cy="1612040"/>
          </a:xfrm>
          <a:prstGeom prst="rect">
            <a:avLst/>
          </a:prstGeom>
          <a:solidFill>
            <a:schemeClr val="accent6">
              <a:lumMod val="60000"/>
              <a:lumOff val="40000"/>
              <a:alpha val="50000"/>
            </a:schemeClr>
          </a:solidFill>
          <a:ln w="41275" cap="flat" cmpd="sng" algn="ctr">
            <a:solidFill>
              <a:schemeClr val="tx2">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2" name="Title 1"/>
          <p:cNvSpPr>
            <a:spLocks noGrp="1"/>
          </p:cNvSpPr>
          <p:nvPr>
            <p:ph type="title"/>
          </p:nvPr>
        </p:nvSpPr>
        <p:spPr/>
        <p:txBody>
          <a:bodyPr>
            <a:normAutofit/>
          </a:bodyPr>
          <a:lstStyle/>
          <a:p>
            <a:r>
              <a:rPr lang="en-US" dirty="0"/>
              <a:t>What is Convolutional  NN ? </a:t>
            </a:r>
          </a:p>
        </p:txBody>
      </p:sp>
      <p:pic>
        <p:nvPicPr>
          <p:cNvPr id="2050" name="Picture 2" descr="http://www.cosy.sbg.ac.at/~pmeerw/Watermarking/lena_gray.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807" y="1964758"/>
            <a:ext cx="1669647" cy="1713280"/>
          </a:xfrm>
          <a:prstGeom prst="rect">
            <a:avLst/>
          </a:prstGeom>
          <a:solidFill>
            <a:srgbClr val="A6CE39"/>
          </a:solidFill>
        </p:spPr>
      </p:pic>
      <p:grpSp>
        <p:nvGrpSpPr>
          <p:cNvPr id="50" name="Group 49"/>
          <p:cNvGrpSpPr/>
          <p:nvPr/>
        </p:nvGrpSpPr>
        <p:grpSpPr>
          <a:xfrm>
            <a:off x="434807" y="1977357"/>
            <a:ext cx="428694" cy="458347"/>
            <a:chOff x="247852" y="2743201"/>
            <a:chExt cx="366298" cy="382136"/>
          </a:xfrm>
          <a:solidFill>
            <a:srgbClr val="FF0000"/>
          </a:solidFill>
        </p:grpSpPr>
        <p:sp>
          <p:nvSpPr>
            <p:cNvPr id="51" name="Rectangle 50"/>
            <p:cNvSpPr/>
            <p:nvPr/>
          </p:nvSpPr>
          <p:spPr bwMode="auto">
            <a:xfrm>
              <a:off x="247852" y="2743201"/>
              <a:ext cx="366298" cy="382136"/>
            </a:xfrm>
            <a:prstGeom prst="rect">
              <a:avLst/>
            </a:prstGeom>
            <a:grp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52" name="Straight Connector 51"/>
            <p:cNvCxnSpPr>
              <a:stCxn id="51" idx="3"/>
              <a:endCxn id="51" idx="1"/>
            </p:cNvCxnSpPr>
            <p:nvPr/>
          </p:nvCxnSpPr>
          <p:spPr>
            <a:xfrm flipH="1">
              <a:off x="247852" y="2934269"/>
              <a:ext cx="366298"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auto">
          <a:xfrm>
            <a:off x="3145649" y="3414843"/>
            <a:ext cx="1537635" cy="1612040"/>
          </a:xfrm>
          <a:prstGeom prst="rect">
            <a:avLst/>
          </a:prstGeom>
          <a:solidFill>
            <a:srgbClr val="FF0000">
              <a:alpha val="50000"/>
            </a:srgbClr>
          </a:solid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grpSp>
        <p:nvGrpSpPr>
          <p:cNvPr id="2065" name="Group 2064"/>
          <p:cNvGrpSpPr/>
          <p:nvPr/>
        </p:nvGrpSpPr>
        <p:grpSpPr>
          <a:xfrm>
            <a:off x="4686824" y="1719908"/>
            <a:ext cx="665836" cy="720041"/>
            <a:chOff x="6546098" y="1186490"/>
            <a:chExt cx="665836" cy="701704"/>
          </a:xfrm>
          <a:solidFill>
            <a:schemeClr val="tx2">
              <a:lumMod val="60000"/>
              <a:lumOff val="40000"/>
            </a:schemeClr>
          </a:solidFill>
        </p:grpSpPr>
        <p:sp>
          <p:nvSpPr>
            <p:cNvPr id="154" name="Rectangle 153"/>
            <p:cNvSpPr/>
            <p:nvPr/>
          </p:nvSpPr>
          <p:spPr bwMode="auto">
            <a:xfrm>
              <a:off x="6546098" y="1186490"/>
              <a:ext cx="665836" cy="701704"/>
            </a:xfrm>
            <a:prstGeom prst="rect">
              <a:avLst/>
            </a:prstGeom>
            <a:grpFill/>
            <a:ln w="41275" cap="flat" cmpd="sng" algn="ctr">
              <a:solidFill>
                <a:schemeClr val="accent3">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274" name="Straight Connector 273"/>
            <p:cNvCxnSpPr/>
            <p:nvPr/>
          </p:nvCxnSpPr>
          <p:spPr>
            <a:xfrm>
              <a:off x="6786131" y="1424206"/>
              <a:ext cx="208248" cy="209441"/>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auto">
          <a:xfrm>
            <a:off x="3194236" y="3459643"/>
            <a:ext cx="133766" cy="180746"/>
          </a:xfrm>
          <a:prstGeom prst="rect">
            <a:avLst/>
          </a:prstGeom>
          <a:solidFill>
            <a:srgbClr val="FF0000"/>
          </a:solid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3" name="Straight Arrow Connector 12"/>
          <p:cNvCxnSpPr>
            <a:endCxn id="81" idx="1"/>
          </p:cNvCxnSpPr>
          <p:nvPr/>
        </p:nvCxnSpPr>
        <p:spPr>
          <a:xfrm>
            <a:off x="449790" y="1979811"/>
            <a:ext cx="2744446" cy="15702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81" idx="1"/>
          </p:cNvCxnSpPr>
          <p:nvPr/>
        </p:nvCxnSpPr>
        <p:spPr>
          <a:xfrm>
            <a:off x="799252" y="1979115"/>
            <a:ext cx="2394984" cy="157090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63501" y="2454601"/>
            <a:ext cx="2219893" cy="106183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81" idx="1"/>
          </p:cNvCxnSpPr>
          <p:nvPr/>
        </p:nvCxnSpPr>
        <p:spPr>
          <a:xfrm>
            <a:off x="449790" y="2454601"/>
            <a:ext cx="2744446" cy="109541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21903" y="1994217"/>
            <a:ext cx="441598" cy="431814"/>
            <a:chOff x="247852" y="2743201"/>
            <a:chExt cx="366298" cy="382136"/>
          </a:xfrm>
          <a:solidFill>
            <a:schemeClr val="accent6">
              <a:lumMod val="60000"/>
              <a:lumOff val="40000"/>
            </a:schemeClr>
          </a:solidFill>
        </p:grpSpPr>
        <p:sp>
          <p:nvSpPr>
            <p:cNvPr id="45" name="Rectangle 44"/>
            <p:cNvSpPr/>
            <p:nvPr/>
          </p:nvSpPr>
          <p:spPr bwMode="auto">
            <a:xfrm>
              <a:off x="247852" y="2743201"/>
              <a:ext cx="366298" cy="382136"/>
            </a:xfrm>
            <a:prstGeom prst="rect">
              <a:avLst/>
            </a:prstGeom>
            <a:solidFill>
              <a:schemeClr val="accent6">
                <a:lumMod val="60000"/>
                <a:lumOff val="40000"/>
              </a:schemeClr>
            </a:solidFill>
            <a:ln w="41275" cap="flat" cmpd="sng" algn="ctr">
              <a:solidFill>
                <a:schemeClr val="accent6">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46" name="Straight Connector 45"/>
            <p:cNvCxnSpPr>
              <a:stCxn id="45" idx="0"/>
              <a:endCxn id="45" idx="2"/>
            </p:cNvCxnSpPr>
            <p:nvPr/>
          </p:nvCxnSpPr>
          <p:spPr>
            <a:xfrm>
              <a:off x="431001" y="2743201"/>
              <a:ext cx="0" cy="382136"/>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13744" y="2014063"/>
            <a:ext cx="444682" cy="392122"/>
            <a:chOff x="247852" y="2743201"/>
            <a:chExt cx="366298" cy="382136"/>
          </a:xfrm>
          <a:solidFill>
            <a:schemeClr val="accent5">
              <a:lumMod val="60000"/>
              <a:lumOff val="40000"/>
            </a:schemeClr>
          </a:solidFill>
        </p:grpSpPr>
        <p:sp>
          <p:nvSpPr>
            <p:cNvPr id="34" name="Rectangle 33"/>
            <p:cNvSpPr/>
            <p:nvPr/>
          </p:nvSpPr>
          <p:spPr bwMode="auto">
            <a:xfrm>
              <a:off x="247852" y="2743201"/>
              <a:ext cx="366298" cy="382136"/>
            </a:xfrm>
            <a:prstGeom prst="rect">
              <a:avLst/>
            </a:prstGeom>
            <a:grpFill/>
            <a:ln w="41275" cap="flat" cmpd="sng" algn="ctr">
              <a:solidFill>
                <a:srgbClr val="00B05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35" name="Straight Connector 34"/>
            <p:cNvCxnSpPr/>
            <p:nvPr/>
          </p:nvCxnSpPr>
          <p:spPr>
            <a:xfrm flipV="1">
              <a:off x="247852" y="2743202"/>
              <a:ext cx="366298" cy="382135"/>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2" name="Group 151"/>
          <p:cNvGrpSpPr/>
          <p:nvPr/>
        </p:nvGrpSpPr>
        <p:grpSpPr>
          <a:xfrm>
            <a:off x="423550" y="1994217"/>
            <a:ext cx="451208" cy="442580"/>
            <a:chOff x="6348621" y="2303664"/>
            <a:chExt cx="414064" cy="431309"/>
          </a:xfrm>
          <a:solidFill>
            <a:schemeClr val="tx2">
              <a:lumMod val="60000"/>
              <a:lumOff val="40000"/>
            </a:schemeClr>
          </a:solidFill>
        </p:grpSpPr>
        <p:sp>
          <p:nvSpPr>
            <p:cNvPr id="77" name="Rectangle 76"/>
            <p:cNvSpPr/>
            <p:nvPr/>
          </p:nvSpPr>
          <p:spPr bwMode="auto">
            <a:xfrm>
              <a:off x="6348621" y="2303664"/>
              <a:ext cx="414064" cy="431309"/>
            </a:xfrm>
            <a:prstGeom prst="rect">
              <a:avLst/>
            </a:prstGeom>
            <a:grpFill/>
            <a:ln w="41275" cap="flat" cmpd="sng" algn="ctr">
              <a:solidFill>
                <a:schemeClr val="tx1">
                  <a:lumMod val="75000"/>
                  <a:lumOff val="2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78" name="Straight Connector 77"/>
            <p:cNvCxnSpPr/>
            <p:nvPr/>
          </p:nvCxnSpPr>
          <p:spPr>
            <a:xfrm>
              <a:off x="6348621" y="2303664"/>
              <a:ext cx="414064" cy="431163"/>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6" name="Rectangle 115"/>
          <p:cNvSpPr/>
          <p:nvPr/>
        </p:nvSpPr>
        <p:spPr bwMode="auto">
          <a:xfrm>
            <a:off x="5616889" y="4792027"/>
            <a:ext cx="133766" cy="180746"/>
          </a:xfrm>
          <a:prstGeom prst="rect">
            <a:avLst/>
          </a:prstGeom>
          <a:solidFill>
            <a:schemeClr val="bg1">
              <a:lumMod val="75000"/>
            </a:schemeClr>
          </a:solid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sp>
        <p:nvSpPr>
          <p:cNvPr id="113" name="Rectangle 112"/>
          <p:cNvSpPr/>
          <p:nvPr/>
        </p:nvSpPr>
        <p:spPr bwMode="auto">
          <a:xfrm>
            <a:off x="3145648" y="3406959"/>
            <a:ext cx="451208" cy="442580"/>
          </a:xfrm>
          <a:prstGeom prst="rect">
            <a:avLst/>
          </a:prstGeom>
          <a:solidFill>
            <a:schemeClr val="bg1">
              <a:lumMod val="75000"/>
            </a:schemeClr>
          </a:solid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r>
              <a:rPr lang="en-US" sz="1600" b="1" dirty="0" smtClean="0">
                <a:latin typeface="Neo Sans Intel" pitchFamily="34" charset="0"/>
                <a:cs typeface="Arial" pitchFamily="34" charset="0"/>
              </a:rPr>
              <a:t>2x2</a:t>
            </a:r>
          </a:p>
        </p:txBody>
      </p:sp>
      <p:cxnSp>
        <p:nvCxnSpPr>
          <p:cNvPr id="117" name="Straight Arrow Connector 116"/>
          <p:cNvCxnSpPr>
            <a:endCxn id="116" idx="1"/>
          </p:cNvCxnSpPr>
          <p:nvPr/>
        </p:nvCxnSpPr>
        <p:spPr>
          <a:xfrm>
            <a:off x="3145649" y="3861761"/>
            <a:ext cx="2471240" cy="102063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endCxn id="116" idx="1"/>
          </p:cNvCxnSpPr>
          <p:nvPr/>
        </p:nvCxnSpPr>
        <p:spPr>
          <a:xfrm>
            <a:off x="3596857" y="3459641"/>
            <a:ext cx="2020032" cy="142275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endCxn id="116" idx="1"/>
          </p:cNvCxnSpPr>
          <p:nvPr/>
        </p:nvCxnSpPr>
        <p:spPr>
          <a:xfrm>
            <a:off x="3596856" y="3861761"/>
            <a:ext cx="2020033" cy="102063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endCxn id="116" idx="1"/>
          </p:cNvCxnSpPr>
          <p:nvPr/>
        </p:nvCxnSpPr>
        <p:spPr>
          <a:xfrm>
            <a:off x="3145649" y="3414843"/>
            <a:ext cx="2471240" cy="1467557"/>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60" name="Group 159"/>
          <p:cNvGrpSpPr/>
          <p:nvPr/>
        </p:nvGrpSpPr>
        <p:grpSpPr>
          <a:xfrm>
            <a:off x="5605101" y="4783401"/>
            <a:ext cx="646658" cy="685471"/>
            <a:chOff x="5482074" y="3400385"/>
            <a:chExt cx="646658" cy="668014"/>
          </a:xfrm>
        </p:grpSpPr>
        <p:sp>
          <p:nvSpPr>
            <p:cNvPr id="161" name="Rectangle 160"/>
            <p:cNvSpPr/>
            <p:nvPr/>
          </p:nvSpPr>
          <p:spPr bwMode="auto">
            <a:xfrm>
              <a:off x="5482074" y="3400385"/>
              <a:ext cx="646658" cy="668014"/>
            </a:xfrm>
            <a:prstGeom prst="rect">
              <a:avLst/>
            </a:prstGeom>
            <a:solidFill>
              <a:srgbClr val="FF0000">
                <a:alpha val="50000"/>
              </a:srgbClr>
            </a:solidFill>
            <a:ln w="41275" cap="flat" cmpd="sng" algn="ctr">
              <a:solidFill>
                <a:srgbClr val="C00000"/>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62" name="Straight Connector 161"/>
            <p:cNvCxnSpPr/>
            <p:nvPr/>
          </p:nvCxnSpPr>
          <p:spPr>
            <a:xfrm flipH="1">
              <a:off x="5624795" y="3717697"/>
              <a:ext cx="313662" cy="0"/>
            </a:xfrm>
            <a:prstGeom prst="line">
              <a:avLst/>
            </a:prstGeom>
            <a:solidFill>
              <a:schemeClr val="tx1">
                <a:lumMod val="25000"/>
                <a:lumOff val="75000"/>
              </a:schemeClr>
            </a:solid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316914" y="3775845"/>
            <a:ext cx="665836" cy="692058"/>
            <a:chOff x="5919472" y="3370699"/>
            <a:chExt cx="665836" cy="674434"/>
          </a:xfrm>
          <a:solidFill>
            <a:schemeClr val="accent6">
              <a:lumMod val="60000"/>
              <a:lumOff val="40000"/>
            </a:schemeClr>
          </a:solidFill>
        </p:grpSpPr>
        <p:sp>
          <p:nvSpPr>
            <p:cNvPr id="164" name="Rectangle 163"/>
            <p:cNvSpPr/>
            <p:nvPr/>
          </p:nvSpPr>
          <p:spPr bwMode="auto">
            <a:xfrm>
              <a:off x="5919472" y="3370699"/>
              <a:ext cx="665836" cy="674434"/>
            </a:xfrm>
            <a:prstGeom prst="rect">
              <a:avLst/>
            </a:prstGeom>
            <a:grpFill/>
            <a:ln w="41275" cap="flat" cmpd="sng" algn="ctr">
              <a:solidFill>
                <a:schemeClr val="tx2">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a:solidFill>
                  <a:srgbClr val="FF0000"/>
                </a:solidFill>
                <a:latin typeface="Neo Sans Intel" pitchFamily="34" charset="0"/>
                <a:cs typeface="Arial" pitchFamily="34" charset="0"/>
              </a:endParaRPr>
            </a:p>
          </p:txBody>
        </p:sp>
        <p:cxnSp>
          <p:nvCxnSpPr>
            <p:cNvPr id="166" name="Straight Connector 165"/>
            <p:cNvCxnSpPr/>
            <p:nvPr/>
          </p:nvCxnSpPr>
          <p:spPr>
            <a:xfrm>
              <a:off x="6238648" y="3611260"/>
              <a:ext cx="6333" cy="240917"/>
            </a:xfrm>
            <a:prstGeom prst="line">
              <a:avLst/>
            </a:prstGeom>
            <a:grpFill/>
            <a:ln w="41275" cap="flat" cmpd="sng" algn="ctr">
              <a:solidFill>
                <a:schemeClr val="tx1"/>
              </a:solidFill>
              <a:prstDash val="solid"/>
              <a:round/>
              <a:headEnd type="none" w="sm" len="sm"/>
              <a:tailEnd type="none" w="sm" len="sm"/>
            </a:ln>
            <a:effectLst/>
          </p:spPr>
        </p:cxnSp>
      </p:grpSp>
      <p:grpSp>
        <p:nvGrpSpPr>
          <p:cNvPr id="167" name="Group 166"/>
          <p:cNvGrpSpPr/>
          <p:nvPr/>
        </p:nvGrpSpPr>
        <p:grpSpPr>
          <a:xfrm>
            <a:off x="5003826" y="2767433"/>
            <a:ext cx="665836" cy="692058"/>
            <a:chOff x="5919472" y="3370699"/>
            <a:chExt cx="665836" cy="674434"/>
          </a:xfrm>
          <a:solidFill>
            <a:schemeClr val="accent1">
              <a:lumMod val="40000"/>
              <a:lumOff val="60000"/>
            </a:schemeClr>
          </a:solidFill>
        </p:grpSpPr>
        <p:sp>
          <p:nvSpPr>
            <p:cNvPr id="168" name="Rectangle 167"/>
            <p:cNvSpPr/>
            <p:nvPr/>
          </p:nvSpPr>
          <p:spPr bwMode="auto">
            <a:xfrm>
              <a:off x="5919472" y="3370699"/>
              <a:ext cx="665836" cy="674434"/>
            </a:xfrm>
            <a:prstGeom prst="rect">
              <a:avLst/>
            </a:prstGeom>
            <a:grpFill/>
            <a:ln w="41275" cap="flat" cmpd="sng" algn="ctr">
              <a:solidFill>
                <a:schemeClr val="accent5">
                  <a:lumMod val="75000"/>
                </a:schemeClr>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69" name="Straight Connector 168"/>
            <p:cNvCxnSpPr/>
            <p:nvPr/>
          </p:nvCxnSpPr>
          <p:spPr>
            <a:xfrm flipH="1">
              <a:off x="6152384" y="3579456"/>
              <a:ext cx="262392" cy="236367"/>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78" name="Group 2077"/>
          <p:cNvGrpSpPr/>
          <p:nvPr/>
        </p:nvGrpSpPr>
        <p:grpSpPr>
          <a:xfrm>
            <a:off x="7551492" y="5016327"/>
            <a:ext cx="646658" cy="685471"/>
            <a:chOff x="7118023" y="3778603"/>
            <a:chExt cx="646658" cy="668014"/>
          </a:xfrm>
          <a:solidFill>
            <a:schemeClr val="bg1">
              <a:lumMod val="40000"/>
              <a:lumOff val="60000"/>
            </a:schemeClr>
          </a:solidFill>
        </p:grpSpPr>
        <p:sp>
          <p:nvSpPr>
            <p:cNvPr id="180" name="Rectangle 179"/>
            <p:cNvSpPr/>
            <p:nvPr/>
          </p:nvSpPr>
          <p:spPr bwMode="auto">
            <a:xfrm>
              <a:off x="7118023" y="3778603"/>
              <a:ext cx="646658" cy="668014"/>
            </a:xfrm>
            <a:prstGeom prst="rect">
              <a:avLst/>
            </a:prstGeom>
            <a:grpFill/>
            <a:ln w="41275" cap="flat" cmpd="sng" algn="ctr">
              <a:solidFill>
                <a:schemeClr val="tx1"/>
              </a:solidFill>
              <a:prstDash val="solid"/>
              <a:round/>
              <a:headEnd type="none" w="sm" len="sm"/>
              <a:tailEnd type="none" w="sm" len="sm"/>
            </a:ln>
            <a:effectLst/>
          </p:spPr>
          <p:txBody>
            <a:bodyPr vert="horz" wrap="none" lIns="91440" tIns="45720" rIns="91440" bIns="45720" numCol="1" rtlCol="0" anchor="t" anchorCtr="0" compatLnSpc="1">
              <a:prstTxWarp prst="textNoShape">
                <a:avLst/>
              </a:prstTxWarp>
            </a:bodyPr>
            <a:lstStyle/>
            <a:p>
              <a:pPr algn="ctr" eaLnBrk="0" hangingPunct="0"/>
              <a:endParaRPr lang="en-US" sz="2800" b="1" dirty="0" smtClean="0">
                <a:solidFill>
                  <a:srgbClr val="FF0000"/>
                </a:solidFill>
                <a:latin typeface="Neo Sans Intel" pitchFamily="34" charset="0"/>
                <a:cs typeface="Arial" pitchFamily="34" charset="0"/>
              </a:endParaRPr>
            </a:p>
          </p:txBody>
        </p:sp>
        <p:cxnSp>
          <p:nvCxnSpPr>
            <p:cNvPr id="181" name="Straight Connector 180"/>
            <p:cNvCxnSpPr/>
            <p:nvPr/>
          </p:nvCxnSpPr>
          <p:spPr>
            <a:xfrm flipH="1">
              <a:off x="7266208" y="4116222"/>
              <a:ext cx="313662" cy="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7418608" y="3938162"/>
              <a:ext cx="0" cy="330460"/>
            </a:xfrm>
            <a:prstGeom prst="line">
              <a:avLst/>
            </a:prstGeom>
            <a:grpFill/>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4" name="Straight Arrow Connector 183"/>
          <p:cNvCxnSpPr>
            <a:stCxn id="161" idx="3"/>
            <a:endCxn id="180" idx="1"/>
          </p:cNvCxnSpPr>
          <p:nvPr/>
        </p:nvCxnSpPr>
        <p:spPr>
          <a:xfrm>
            <a:off x="6251759" y="5126137"/>
            <a:ext cx="1299733" cy="23292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64" idx="3"/>
            <a:endCxn id="180" idx="1"/>
          </p:cNvCxnSpPr>
          <p:nvPr/>
        </p:nvCxnSpPr>
        <p:spPr>
          <a:xfrm>
            <a:off x="5982750" y="4121874"/>
            <a:ext cx="1568742" cy="123718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stCxn id="161" idx="3"/>
            <a:endCxn id="196" idx="1"/>
          </p:cNvCxnSpPr>
          <p:nvPr/>
        </p:nvCxnSpPr>
        <p:spPr>
          <a:xfrm flipV="1">
            <a:off x="6251759" y="4605313"/>
            <a:ext cx="994746" cy="52082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stCxn id="164" idx="3"/>
            <a:endCxn id="196" idx="1"/>
          </p:cNvCxnSpPr>
          <p:nvPr/>
        </p:nvCxnSpPr>
        <p:spPr>
          <a:xfrm>
            <a:off x="5982750" y="4121874"/>
            <a:ext cx="1263755" cy="48343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3" name="Straight Arrow Connector 292"/>
          <p:cNvCxnSpPr>
            <a:stCxn id="161" idx="3"/>
            <a:endCxn id="202" idx="1"/>
          </p:cNvCxnSpPr>
          <p:nvPr/>
        </p:nvCxnSpPr>
        <p:spPr>
          <a:xfrm flipV="1">
            <a:off x="6251759" y="3835575"/>
            <a:ext cx="695391" cy="129056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4" name="Straight Arrow Connector 293"/>
          <p:cNvCxnSpPr>
            <a:stCxn id="164" idx="3"/>
            <a:endCxn id="202" idx="1"/>
          </p:cNvCxnSpPr>
          <p:nvPr/>
        </p:nvCxnSpPr>
        <p:spPr>
          <a:xfrm flipV="1">
            <a:off x="5982750" y="3835575"/>
            <a:ext cx="964400" cy="28629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5" name="Straight Arrow Connector 294"/>
          <p:cNvCxnSpPr>
            <a:stCxn id="168" idx="3"/>
            <a:endCxn id="210" idx="1"/>
          </p:cNvCxnSpPr>
          <p:nvPr/>
        </p:nvCxnSpPr>
        <p:spPr>
          <a:xfrm flipV="1">
            <a:off x="5669662" y="3079134"/>
            <a:ext cx="962234" cy="3432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6" name="Straight Arrow Connector 295"/>
          <p:cNvCxnSpPr>
            <a:stCxn id="154" idx="3"/>
            <a:endCxn id="210" idx="1"/>
          </p:cNvCxnSpPr>
          <p:nvPr/>
        </p:nvCxnSpPr>
        <p:spPr>
          <a:xfrm>
            <a:off x="5352660" y="2079929"/>
            <a:ext cx="1279236" cy="99920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7" name="Straight Arrow Connector 296"/>
          <p:cNvCxnSpPr>
            <a:stCxn id="168" idx="3"/>
            <a:endCxn id="289" idx="1"/>
          </p:cNvCxnSpPr>
          <p:nvPr/>
        </p:nvCxnSpPr>
        <p:spPr>
          <a:xfrm flipV="1">
            <a:off x="5669662" y="2316562"/>
            <a:ext cx="643578" cy="7969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8" name="Straight Arrow Connector 297"/>
          <p:cNvCxnSpPr>
            <a:stCxn id="154" idx="3"/>
            <a:endCxn id="289" idx="1"/>
          </p:cNvCxnSpPr>
          <p:nvPr/>
        </p:nvCxnSpPr>
        <p:spPr>
          <a:xfrm>
            <a:off x="5352660" y="2079929"/>
            <a:ext cx="960580" cy="23663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9" name="Straight Arrow Connector 298"/>
          <p:cNvCxnSpPr>
            <a:stCxn id="154" idx="3"/>
            <a:endCxn id="217" idx="1"/>
          </p:cNvCxnSpPr>
          <p:nvPr/>
        </p:nvCxnSpPr>
        <p:spPr>
          <a:xfrm flipV="1">
            <a:off x="5352660" y="1513450"/>
            <a:ext cx="655704" cy="5664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0" name="Straight Arrow Connector 299"/>
          <p:cNvCxnSpPr>
            <a:stCxn id="168" idx="3"/>
            <a:endCxn id="217" idx="1"/>
          </p:cNvCxnSpPr>
          <p:nvPr/>
        </p:nvCxnSpPr>
        <p:spPr>
          <a:xfrm flipV="1">
            <a:off x="5669662" y="1513450"/>
            <a:ext cx="338702" cy="160001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Right Arrow 2"/>
          <p:cNvSpPr/>
          <p:nvPr/>
        </p:nvSpPr>
        <p:spPr bwMode="auto">
          <a:xfrm>
            <a:off x="449790" y="5676254"/>
            <a:ext cx="2870929" cy="7141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rPr>
              <a:t>Convolution + NL</a:t>
            </a:r>
          </a:p>
        </p:txBody>
      </p:sp>
      <p:sp>
        <p:nvSpPr>
          <p:cNvPr id="83" name="Right Arrow 82"/>
          <p:cNvSpPr/>
          <p:nvPr/>
        </p:nvSpPr>
        <p:spPr bwMode="auto">
          <a:xfrm>
            <a:off x="3404202" y="5691280"/>
            <a:ext cx="2495550" cy="714174"/>
          </a:xfrm>
          <a:prstGeom prst="rightArrow">
            <a:avLst/>
          </a:prstGeom>
          <a:solidFill>
            <a:schemeClr val="accent2">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rPr>
              <a:t>Sub-sampling</a:t>
            </a:r>
            <a:endParaRPr kumimoji="0" lang="en-US" sz="18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endParaRPr>
          </a:p>
        </p:txBody>
      </p:sp>
      <p:sp>
        <p:nvSpPr>
          <p:cNvPr id="84" name="Right Arrow 83"/>
          <p:cNvSpPr/>
          <p:nvPr/>
        </p:nvSpPr>
        <p:spPr bwMode="auto">
          <a:xfrm>
            <a:off x="5956774" y="5691280"/>
            <a:ext cx="2759713" cy="71417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outerShdw blurRad="38100" dist="38100" dir="2700000" algn="tl">
                    <a:srgbClr val="000000">
                      <a:alpha val="43137"/>
                    </a:srgbClr>
                  </a:outerShdw>
                </a:effectLst>
                <a:latin typeface="Verdana" pitchFamily="34" charset="0"/>
              </a:rPr>
              <a:t>Convolution + NL</a:t>
            </a:r>
          </a:p>
        </p:txBody>
      </p:sp>
    </p:spTree>
    <p:extLst>
      <p:ext uri="{BB962C8B-B14F-4D97-AF65-F5344CB8AC3E}">
        <p14:creationId xmlns:p14="http://schemas.microsoft.com/office/powerpoint/2010/main" val="1114956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8" presetClass="path" presetSubtype="0" accel="50000" decel="50000" fill="hold" nodeType="clickEffect">
                                  <p:stCondLst>
                                    <p:cond delay="0"/>
                                  </p:stCondLst>
                                  <p:childTnLst>
                                    <p:animMotion origin="layout" path="M 0.00017 -0.0007 L 0.13628 0.01042 L 0.00017 0.0213 L 0.13628 0.03287 L 0.00017 0.04444 L 0.13628 0.05486 L 0.00017 0.0662 L 0.13628 0.07731 L 0.00017 0.08889 L 0.13628 0.1 L 0.00017 0.11088 L 0.13628 0.12245 L 0.00017 0.13287 L 0.13628 0.14444 L 0.00017 0.15579 L 0.13628 0.1669 L 0.00017 0.17847 " pathEditMode="relative" rAng="5400000" ptsTypes="FFFFFFFFFFFFFFFFF">
                                      <p:cBhvr>
                                        <p:cTn id="30" dur="2000" fill="hold"/>
                                        <p:tgtEl>
                                          <p:spTgt spid="50"/>
                                        </p:tgtEl>
                                        <p:attrNameLst>
                                          <p:attrName>ppt_x</p:attrName>
                                          <p:attrName>ppt_y</p:attrName>
                                        </p:attrNameLst>
                                      </p:cBhvr>
                                      <p:rCtr x="6806" y="8958"/>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50"/>
                                        </p:tgtEl>
                                      </p:cBhvr>
                                    </p:animEffect>
                                    <p:set>
                                      <p:cBhvr>
                                        <p:cTn id="35" dur="1" fill="hold">
                                          <p:stCondLst>
                                            <p:cond delay="499"/>
                                          </p:stCondLst>
                                        </p:cTn>
                                        <p:tgtEl>
                                          <p:spTgt spid="5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5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11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1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0"/>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11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6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16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16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2065"/>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84"/>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84"/>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88"/>
                                        </p:tgtEl>
                                        <p:attrNameLst>
                                          <p:attrName>style.visibility</p:attrName>
                                        </p:attrNameLst>
                                      </p:cBhvr>
                                      <p:to>
                                        <p:strVal val="visible"/>
                                      </p:to>
                                    </p:set>
                                  </p:childTnLst>
                                </p:cTn>
                              </p:par>
                              <p:par>
                                <p:cTn id="110" presetID="1" presetClass="entr" presetSubtype="0" fill="hold" nodeType="withEffect">
                                  <p:stCondLst>
                                    <p:cond delay="0"/>
                                  </p:stCondLst>
                                  <p:childTnLst>
                                    <p:set>
                                      <p:cBhvr>
                                        <p:cTn id="111" dur="1" fill="hold">
                                          <p:stCondLst>
                                            <p:cond delay="0"/>
                                          </p:stCondLst>
                                        </p:cTn>
                                        <p:tgtEl>
                                          <p:spTgt spid="2078"/>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206"/>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208"/>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200"/>
                                        </p:tgtEl>
                                        <p:attrNameLst>
                                          <p:attrName>style.visibility</p:attrName>
                                        </p:attrNameLst>
                                      </p:cBhvr>
                                      <p:to>
                                        <p:strVal val="visible"/>
                                      </p:to>
                                    </p:set>
                                  </p:childTnLst>
                                </p:cTn>
                              </p:par>
                              <p:par>
                                <p:cTn id="120" presetID="1" presetClass="entr" presetSubtype="0" fill="hold" nodeType="withEffect">
                                  <p:stCondLst>
                                    <p:cond delay="0"/>
                                  </p:stCondLst>
                                  <p:childTnLst>
                                    <p:set>
                                      <p:cBhvr>
                                        <p:cTn id="121" dur="1" fill="hold">
                                          <p:stCondLst>
                                            <p:cond delay="0"/>
                                          </p:stCondLst>
                                        </p:cTn>
                                        <p:tgtEl>
                                          <p:spTgt spid="190"/>
                                        </p:tgtEl>
                                        <p:attrNameLst>
                                          <p:attrName>style.visibility</p:attrName>
                                        </p:attrNameLst>
                                      </p:cBhvr>
                                      <p:to>
                                        <p:strVal val="visible"/>
                                      </p:to>
                                    </p:set>
                                  </p:childTnLst>
                                </p:cTn>
                              </p:par>
                              <p:par>
                                <p:cTn id="122" presetID="1" presetClass="entr" presetSubtype="0" fill="hold" nodeType="withEffect">
                                  <p:stCondLst>
                                    <p:cond delay="0"/>
                                  </p:stCondLst>
                                  <p:childTnLst>
                                    <p:set>
                                      <p:cBhvr>
                                        <p:cTn id="123" dur="1" fill="hold">
                                          <p:stCondLst>
                                            <p:cond delay="0"/>
                                          </p:stCondLst>
                                        </p:cTn>
                                        <p:tgtEl>
                                          <p:spTgt spid="293"/>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29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295"/>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284"/>
                                        </p:tgtEl>
                                        <p:attrNameLst>
                                          <p:attrName>style.visibility</p:attrName>
                                        </p:attrNameLst>
                                      </p:cBhvr>
                                      <p:to>
                                        <p:strVal val="visible"/>
                                      </p:to>
                                    </p:set>
                                  </p:childTnLst>
                                </p:cTn>
                              </p:par>
                              <p:par>
                                <p:cTn id="130" presetID="1" presetClass="entr" presetSubtype="0" fill="hold" nodeType="withEffect">
                                  <p:stCondLst>
                                    <p:cond delay="0"/>
                                  </p:stCondLst>
                                  <p:childTnLst>
                                    <p:set>
                                      <p:cBhvr>
                                        <p:cTn id="131" dur="1" fill="hold">
                                          <p:stCondLst>
                                            <p:cond delay="0"/>
                                          </p:stCondLst>
                                        </p:cTn>
                                        <p:tgtEl>
                                          <p:spTgt spid="296"/>
                                        </p:tgtEl>
                                        <p:attrNameLst>
                                          <p:attrName>style.visibility</p:attrName>
                                        </p:attrNameLst>
                                      </p:cBhvr>
                                      <p:to>
                                        <p:strVal val="visible"/>
                                      </p:to>
                                    </p:set>
                                  </p:childTnLst>
                                </p:cTn>
                              </p:par>
                              <p:par>
                                <p:cTn id="132" presetID="1" presetClass="entr" presetSubtype="0" fill="hold" nodeType="withEffect">
                                  <p:stCondLst>
                                    <p:cond delay="0"/>
                                  </p:stCondLst>
                                  <p:childTnLst>
                                    <p:set>
                                      <p:cBhvr>
                                        <p:cTn id="133" dur="1" fill="hold">
                                          <p:stCondLst>
                                            <p:cond delay="0"/>
                                          </p:stCondLst>
                                        </p:cTn>
                                        <p:tgtEl>
                                          <p:spTgt spid="297"/>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300"/>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299"/>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29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288"/>
                                        </p:tgtEl>
                                        <p:attrNameLst>
                                          <p:attrName>style.visibility</p:attrName>
                                        </p:attrNameLst>
                                      </p:cBhvr>
                                      <p:to>
                                        <p:strVal val="visible"/>
                                      </p:to>
                                    </p:set>
                                  </p:childTnLst>
                                </p:cTn>
                              </p:par>
                              <p:par>
                                <p:cTn id="142" presetID="1" presetClass="entr" presetSubtype="0" fill="hold" nodeType="withEffect">
                                  <p:stCondLst>
                                    <p:cond delay="0"/>
                                  </p:stCondLst>
                                  <p:childTnLst>
                                    <p:set>
                                      <p:cBhvr>
                                        <p:cTn id="143" dur="1" fill="hold">
                                          <p:stCondLst>
                                            <p:cond delay="0"/>
                                          </p:stCondLst>
                                        </p:cTn>
                                        <p:tgtEl>
                                          <p:spTgt spid="2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40" grpId="0" animBg="1"/>
      <p:bldP spid="49" grpId="0" animBg="1"/>
      <p:bldP spid="56" grpId="0" animBg="1"/>
      <p:bldP spid="81" grpId="0" animBg="1"/>
      <p:bldP spid="116" grpId="0" animBg="1"/>
      <p:bldP spid="113" grpId="0" animBg="1"/>
      <p:bldP spid="3" grpId="0" animBg="1"/>
      <p:bldP spid="83" grpId="0" animBg="1"/>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Convolution?</a:t>
            </a:r>
            <a:endParaRPr lang="en-US" dirty="0"/>
          </a:p>
        </p:txBody>
      </p:sp>
      <p:sp>
        <p:nvSpPr>
          <p:cNvPr id="4" name="Content Placeholder 3"/>
          <p:cNvSpPr>
            <a:spLocks noGrp="1"/>
          </p:cNvSpPr>
          <p:nvPr>
            <p:ph idx="1"/>
          </p:nvPr>
        </p:nvSpPr>
        <p:spPr>
          <a:xfrm>
            <a:off x="275648" y="1353499"/>
            <a:ext cx="8407400" cy="4618038"/>
          </a:xfrm>
        </p:spPr>
        <p:txBody>
          <a:bodyPr/>
          <a:lstStyle/>
          <a:p>
            <a:pPr algn="just"/>
            <a:r>
              <a:rPr lang="en-US" i="1" dirty="0">
                <a:effectLst/>
              </a:rPr>
              <a:t>Convolution is using a ‘kernel’ to extract certain ‘features’ from an input image</a:t>
            </a:r>
            <a:r>
              <a:rPr lang="en-US" dirty="0">
                <a:effectLst/>
              </a:rPr>
              <a:t>.</a:t>
            </a:r>
          </a:p>
          <a:p>
            <a:pPr algn="just"/>
            <a:r>
              <a:rPr lang="en-US" dirty="0" smtClean="0">
                <a:effectLst/>
              </a:rPr>
              <a:t>A </a:t>
            </a:r>
            <a:r>
              <a:rPr lang="en-US" dirty="0">
                <a:effectLst/>
              </a:rPr>
              <a:t>convolution is how the input is modified by a filter</a:t>
            </a:r>
            <a:r>
              <a:rPr lang="en-US" dirty="0" smtClean="0">
                <a:effectLst/>
              </a:rPr>
              <a:t>.</a:t>
            </a:r>
          </a:p>
          <a:p>
            <a:pPr algn="just"/>
            <a:r>
              <a:rPr lang="en-US" dirty="0" smtClean="0">
                <a:effectLst/>
              </a:rPr>
              <a:t>In </a:t>
            </a:r>
            <a:r>
              <a:rPr lang="en-US" dirty="0">
                <a:effectLst/>
              </a:rPr>
              <a:t>convolutional networks, multiple filters are taken to slice through the image and map them one by one and learn different portions of an input image</a:t>
            </a:r>
            <a:r>
              <a:rPr lang="en-US" dirty="0" smtClean="0">
                <a:effectLst/>
              </a:rPr>
              <a:t>.</a:t>
            </a:r>
          </a:p>
          <a:p>
            <a:pPr algn="just"/>
            <a:r>
              <a:rPr lang="en-US" dirty="0" smtClean="0"/>
              <a:t>Convolution </a:t>
            </a:r>
            <a:r>
              <a:rPr lang="en-US" dirty="0"/>
              <a:t>filtering is used to modify the spatial frequency characteristics of an image.</a:t>
            </a:r>
            <a:endParaRPr lang="en-IN" dirty="0"/>
          </a:p>
        </p:txBody>
      </p:sp>
    </p:spTree>
    <p:extLst>
      <p:ext uri="{BB962C8B-B14F-4D97-AF65-F5344CB8AC3E}">
        <p14:creationId xmlns:p14="http://schemas.microsoft.com/office/powerpoint/2010/main" val="37709424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kernel and Filters</a:t>
            </a:r>
            <a:endParaRPr lang="en-US" dirty="0"/>
          </a:p>
        </p:txBody>
      </p:sp>
      <p:sp>
        <p:nvSpPr>
          <p:cNvPr id="4" name="Content Placeholder 3"/>
          <p:cNvSpPr>
            <a:spLocks noGrp="1"/>
          </p:cNvSpPr>
          <p:nvPr>
            <p:ph idx="1"/>
          </p:nvPr>
        </p:nvSpPr>
        <p:spPr>
          <a:xfrm>
            <a:off x="317832" y="1058033"/>
            <a:ext cx="8407400" cy="4618038"/>
          </a:xfrm>
        </p:spPr>
        <p:txBody>
          <a:bodyPr/>
          <a:lstStyle/>
          <a:p>
            <a:pPr algn="just"/>
            <a:r>
              <a:rPr lang="en-US" dirty="0" smtClean="0">
                <a:effectLst/>
              </a:rPr>
              <a:t>A</a:t>
            </a:r>
            <a:r>
              <a:rPr lang="en-US" dirty="0">
                <a:effectLst/>
              </a:rPr>
              <a:t> </a:t>
            </a:r>
            <a:r>
              <a:rPr lang="en-US" b="1" dirty="0" smtClean="0">
                <a:effectLst/>
              </a:rPr>
              <a:t>kernel</a:t>
            </a:r>
            <a:r>
              <a:rPr lang="en-US" dirty="0">
                <a:effectLst/>
              </a:rPr>
              <a:t> </a:t>
            </a:r>
            <a:r>
              <a:rPr lang="en-US" dirty="0" smtClean="0">
                <a:effectLst/>
              </a:rPr>
              <a:t>is </a:t>
            </a:r>
            <a:r>
              <a:rPr lang="en-US" dirty="0">
                <a:effectLst/>
              </a:rPr>
              <a:t>a matrix of weights which </a:t>
            </a:r>
            <a:r>
              <a:rPr lang="en-US" dirty="0" smtClean="0">
                <a:effectLst/>
              </a:rPr>
              <a:t>are multiplied </a:t>
            </a:r>
            <a:r>
              <a:rPr lang="en-US" dirty="0">
                <a:effectLst/>
              </a:rPr>
              <a:t>with the input to extract relevant features. </a:t>
            </a:r>
            <a:endParaRPr lang="en-US" dirty="0" smtClean="0">
              <a:effectLst/>
            </a:endParaRPr>
          </a:p>
          <a:p>
            <a:pPr algn="just"/>
            <a:r>
              <a:rPr lang="en-US" dirty="0"/>
              <a:t>Differently sized kernels containing different patterns of numbers produce different results under convolution. </a:t>
            </a:r>
            <a:endParaRPr lang="en-US" dirty="0" smtClean="0">
              <a:effectLst/>
            </a:endParaRPr>
          </a:p>
          <a:p>
            <a:pPr algn="just"/>
            <a:r>
              <a:rPr lang="en-US" dirty="0"/>
              <a:t>The size of a kernel is arbitrary but 3x3 is often used</a:t>
            </a:r>
            <a:endParaRPr lang="en-US" dirty="0" smtClean="0">
              <a:effectLst/>
            </a:endParaRPr>
          </a:p>
          <a:p>
            <a:pPr algn="just"/>
            <a:r>
              <a:rPr lang="en-US" dirty="0"/>
              <a:t>In image processing, there are a set few filters that are used to perform a few tasks like blur, sharpen, edge detection, Horizontal, vertical </a:t>
            </a:r>
            <a:r>
              <a:rPr lang="en-US" dirty="0" err="1"/>
              <a:t>etc</a:t>
            </a:r>
            <a:endParaRPr lang="en-IN" dirty="0"/>
          </a:p>
        </p:txBody>
      </p:sp>
    </p:spTree>
    <p:extLst>
      <p:ext uri="{BB962C8B-B14F-4D97-AF65-F5344CB8AC3E}">
        <p14:creationId xmlns:p14="http://schemas.microsoft.com/office/powerpoint/2010/main" val="373747266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Filter to sharpen image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10435" y="1542410"/>
            <a:ext cx="6247789" cy="4612730"/>
          </a:xfrm>
        </p:spPr>
      </p:pic>
      <p:sp>
        <p:nvSpPr>
          <p:cNvPr id="5" name="Rectangle 4"/>
          <p:cNvSpPr/>
          <p:nvPr/>
        </p:nvSpPr>
        <p:spPr>
          <a:xfrm>
            <a:off x="783327" y="6369672"/>
            <a:ext cx="7346883" cy="369332"/>
          </a:xfrm>
          <a:prstGeom prst="rect">
            <a:avLst/>
          </a:prstGeom>
        </p:spPr>
        <p:txBody>
          <a:bodyPr wrap="none">
            <a:spAutoFit/>
          </a:bodyPr>
          <a:lstStyle/>
          <a:p>
            <a:r>
              <a:rPr lang="en-US" dirty="0" smtClean="0">
                <a:effectLst/>
              </a:rPr>
              <a:t>High pass filter returns all higher frequencies (max at center)</a:t>
            </a:r>
            <a:endParaRPr lang="en-IN" dirty="0"/>
          </a:p>
        </p:txBody>
      </p:sp>
    </p:spTree>
    <p:extLst>
      <p:ext uri="{BB962C8B-B14F-4D97-AF65-F5344CB8AC3E}">
        <p14:creationId xmlns:p14="http://schemas.microsoft.com/office/powerpoint/2010/main" val="281242669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Filter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8173" y="1149442"/>
            <a:ext cx="6964907" cy="5142176"/>
          </a:xfrm>
        </p:spPr>
      </p:pic>
    </p:spTree>
    <p:extLst>
      <p:ext uri="{BB962C8B-B14F-4D97-AF65-F5344CB8AC3E}">
        <p14:creationId xmlns:p14="http://schemas.microsoft.com/office/powerpoint/2010/main" val="149309457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34" y="961287"/>
            <a:ext cx="8822816" cy="5267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p:txBody>
          <a:bodyPr>
            <a:noAutofit/>
          </a:bodyPr>
          <a:lstStyle/>
          <a:p>
            <a:pPr>
              <a:defRPr/>
            </a:pPr>
            <a:r>
              <a:rPr lang="en-US" dirty="0" smtClean="0"/>
              <a:t>Buzz…</a:t>
            </a:r>
            <a:endParaRPr lang="en-US" dirty="0"/>
          </a:p>
        </p:txBody>
      </p:sp>
      <p:sp>
        <p:nvSpPr>
          <p:cNvPr id="4" name="Rounded Rectangle 3"/>
          <p:cNvSpPr/>
          <p:nvPr/>
        </p:nvSpPr>
        <p:spPr bwMode="auto">
          <a:xfrm>
            <a:off x="760029" y="2814445"/>
            <a:ext cx="1591294" cy="2410691"/>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Low </a:t>
            </a:r>
            <a:r>
              <a:rPr lang="en-IN" dirty="0"/>
              <a:t>P</a:t>
            </a:r>
            <a:r>
              <a:rPr lang="en-IN" dirty="0" smtClean="0"/>
              <a:t>ass Filter</a:t>
            </a:r>
            <a:endParaRPr lang="en-IN"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20339" y="2054320"/>
                <a:ext cx="2179709" cy="2272021"/>
              </a:xfrm>
            </p:spPr>
            <p:txBody>
              <a:bodyPr/>
              <a:lstStyle/>
              <a:p>
                <a:pPr marL="0" indent="0">
                  <a:buNone/>
                </a:pPr>
                <a14:m>
                  <m:oMathPara xmlns:m="http://schemas.openxmlformats.org/officeDocument/2006/math">
                    <m:oMathParaPr>
                      <m:jc m:val="centerGroup"/>
                    </m:oMathParaPr>
                    <m:oMath xmlns:m="http://schemas.openxmlformats.org/officeDocument/2006/math">
                      <m:m>
                        <m:mPr>
                          <m:mcs>
                            <m:mc>
                              <m:mcPr>
                                <m:count m:val="3"/>
                                <m:mcJc m:val="center"/>
                              </m:mcPr>
                            </m:mc>
                          </m:mcs>
                          <m:ctrlPr>
                            <a:rPr lang="en-IN" i="1" smtClean="0">
                              <a:latin typeface="Cambria Math"/>
                            </a:rPr>
                          </m:ctrlPr>
                        </m:mPr>
                        <m:mr>
                          <m:e>
                            <m:f>
                              <m:fPr>
                                <m:ctrlPr>
                                  <a:rPr lang="en-IN" i="1" smtClean="0">
                                    <a:latin typeface="Cambria Math"/>
                                  </a:rPr>
                                </m:ctrlPr>
                              </m:fPr>
                              <m:num>
                                <m:r>
                                  <a:rPr lang="en-IN" b="0" i="1" smtClean="0">
                                    <a:latin typeface="Cambria Math"/>
                                  </a:rPr>
                                  <m:t>1</m:t>
                                </m:r>
                              </m:num>
                              <m:den>
                                <m:r>
                                  <a:rPr lang="en-IN" b="0" i="1" smtClean="0">
                                    <a:latin typeface="Cambria Math"/>
                                  </a:rPr>
                                  <m:t>9</m:t>
                                </m:r>
                              </m:den>
                            </m:f>
                          </m:e>
                          <m:e>
                            <m:f>
                              <m:fPr>
                                <m:ctrlPr>
                                  <a:rPr lang="en-IN" i="1">
                                    <a:latin typeface="Cambria Math"/>
                                  </a:rPr>
                                </m:ctrlPr>
                              </m:fPr>
                              <m:num>
                                <m:r>
                                  <a:rPr lang="en-IN" i="1">
                                    <a:latin typeface="Cambria Math"/>
                                  </a:rPr>
                                  <m:t>1</m:t>
                                </m:r>
                              </m:num>
                              <m:den>
                                <m:r>
                                  <a:rPr lang="en-IN" i="1">
                                    <a:latin typeface="Cambria Math"/>
                                  </a:rPr>
                                  <m:t>9</m:t>
                                </m:r>
                              </m:den>
                            </m:f>
                          </m:e>
                          <m:e>
                            <m:f>
                              <m:fPr>
                                <m:ctrlPr>
                                  <a:rPr lang="en-IN" i="1">
                                    <a:latin typeface="Cambria Math"/>
                                  </a:rPr>
                                </m:ctrlPr>
                              </m:fPr>
                              <m:num>
                                <m:r>
                                  <a:rPr lang="en-IN" i="1">
                                    <a:latin typeface="Cambria Math"/>
                                  </a:rPr>
                                  <m:t>1</m:t>
                                </m:r>
                              </m:num>
                              <m:den>
                                <m:r>
                                  <a:rPr lang="en-IN" i="1">
                                    <a:latin typeface="Cambria Math"/>
                                  </a:rPr>
                                  <m:t>9</m:t>
                                </m:r>
                              </m:den>
                            </m:f>
                          </m:e>
                        </m:mr>
                        <m:mr>
                          <m:e>
                            <m:f>
                              <m:fPr>
                                <m:ctrlPr>
                                  <a:rPr lang="en-IN" i="1">
                                    <a:latin typeface="Cambria Math"/>
                                  </a:rPr>
                                </m:ctrlPr>
                              </m:fPr>
                              <m:num>
                                <m:r>
                                  <a:rPr lang="en-IN" i="1">
                                    <a:latin typeface="Cambria Math"/>
                                  </a:rPr>
                                  <m:t>1</m:t>
                                </m:r>
                              </m:num>
                              <m:den>
                                <m:r>
                                  <a:rPr lang="en-IN" i="1">
                                    <a:latin typeface="Cambria Math"/>
                                  </a:rPr>
                                  <m:t>9</m:t>
                                </m:r>
                              </m:den>
                            </m:f>
                          </m:e>
                          <m:e>
                            <m:f>
                              <m:fPr>
                                <m:ctrlPr>
                                  <a:rPr lang="en-IN" i="1">
                                    <a:latin typeface="Cambria Math"/>
                                  </a:rPr>
                                </m:ctrlPr>
                              </m:fPr>
                              <m:num>
                                <m:r>
                                  <a:rPr lang="en-IN" i="1">
                                    <a:latin typeface="Cambria Math"/>
                                  </a:rPr>
                                  <m:t>1</m:t>
                                </m:r>
                              </m:num>
                              <m:den>
                                <m:r>
                                  <a:rPr lang="en-IN" i="1">
                                    <a:latin typeface="Cambria Math"/>
                                  </a:rPr>
                                  <m:t>9</m:t>
                                </m:r>
                              </m:den>
                            </m:f>
                          </m:e>
                          <m:e>
                            <m:f>
                              <m:fPr>
                                <m:ctrlPr>
                                  <a:rPr lang="en-IN" i="1">
                                    <a:latin typeface="Cambria Math"/>
                                  </a:rPr>
                                </m:ctrlPr>
                              </m:fPr>
                              <m:num>
                                <m:r>
                                  <a:rPr lang="en-IN" i="1">
                                    <a:latin typeface="Cambria Math"/>
                                  </a:rPr>
                                  <m:t>1</m:t>
                                </m:r>
                              </m:num>
                              <m:den>
                                <m:r>
                                  <a:rPr lang="en-IN" i="1">
                                    <a:latin typeface="Cambria Math"/>
                                  </a:rPr>
                                  <m:t>9</m:t>
                                </m:r>
                              </m:den>
                            </m:f>
                          </m:e>
                        </m:mr>
                        <m:mr>
                          <m:e>
                            <m:f>
                              <m:fPr>
                                <m:ctrlPr>
                                  <a:rPr lang="en-IN" i="1">
                                    <a:latin typeface="Cambria Math"/>
                                  </a:rPr>
                                </m:ctrlPr>
                              </m:fPr>
                              <m:num>
                                <m:r>
                                  <a:rPr lang="en-IN" i="1">
                                    <a:latin typeface="Cambria Math"/>
                                  </a:rPr>
                                  <m:t>1</m:t>
                                </m:r>
                              </m:num>
                              <m:den>
                                <m:r>
                                  <a:rPr lang="en-IN" i="1">
                                    <a:latin typeface="Cambria Math"/>
                                  </a:rPr>
                                  <m:t>9</m:t>
                                </m:r>
                              </m:den>
                            </m:f>
                          </m:e>
                          <m:e>
                            <m:f>
                              <m:fPr>
                                <m:ctrlPr>
                                  <a:rPr lang="en-IN" i="1">
                                    <a:latin typeface="Cambria Math"/>
                                  </a:rPr>
                                </m:ctrlPr>
                              </m:fPr>
                              <m:num>
                                <m:r>
                                  <a:rPr lang="en-IN" i="1">
                                    <a:latin typeface="Cambria Math"/>
                                  </a:rPr>
                                  <m:t>1</m:t>
                                </m:r>
                              </m:num>
                              <m:den>
                                <m:r>
                                  <a:rPr lang="en-IN" i="1">
                                    <a:latin typeface="Cambria Math"/>
                                  </a:rPr>
                                  <m:t>9</m:t>
                                </m:r>
                              </m:den>
                            </m:f>
                          </m:e>
                          <m:e>
                            <m:f>
                              <m:fPr>
                                <m:ctrlPr>
                                  <a:rPr lang="en-IN" i="1">
                                    <a:latin typeface="Cambria Math"/>
                                  </a:rPr>
                                </m:ctrlPr>
                              </m:fPr>
                              <m:num>
                                <m:r>
                                  <a:rPr lang="en-IN" i="1">
                                    <a:latin typeface="Cambria Math"/>
                                  </a:rPr>
                                  <m:t>1</m:t>
                                </m:r>
                              </m:num>
                              <m:den>
                                <m:r>
                                  <a:rPr lang="en-IN" i="1">
                                    <a:latin typeface="Cambria Math"/>
                                  </a:rPr>
                                  <m:t>9</m:t>
                                </m:r>
                              </m:den>
                            </m:f>
                          </m:e>
                        </m:mr>
                      </m:m>
                    </m:oMath>
                  </m:oMathPara>
                </a14:m>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20339" y="2054320"/>
                <a:ext cx="2179709" cy="2272021"/>
              </a:xfrm>
              <a:blipFill rotWithShape="1">
                <a:blip r:embed="rId2"/>
                <a:stretch>
                  <a:fillRect t="-804" b="-14745"/>
                </a:stretch>
              </a:blipFill>
            </p:spPr>
            <p:txBody>
              <a:bodyPr/>
              <a:lstStyle/>
              <a:p>
                <a:r>
                  <a:rPr lang="en-IN">
                    <a:noFill/>
                  </a:rPr>
                  <a:t> </a:t>
                </a:r>
              </a:p>
            </p:txBody>
          </p:sp>
        </mc:Fallback>
      </mc:AlternateContent>
      <p:sp>
        <p:nvSpPr>
          <p:cNvPr id="4" name="Rectangle 3"/>
          <p:cNvSpPr/>
          <p:nvPr/>
        </p:nvSpPr>
        <p:spPr>
          <a:xfrm>
            <a:off x="593677" y="5125704"/>
            <a:ext cx="8250071" cy="369332"/>
          </a:xfrm>
          <a:prstGeom prst="rect">
            <a:avLst/>
          </a:prstGeom>
        </p:spPr>
        <p:txBody>
          <a:bodyPr wrap="square">
            <a:spAutoFit/>
          </a:bodyPr>
          <a:lstStyle/>
          <a:p>
            <a:r>
              <a:rPr lang="en-US" dirty="0" smtClean="0">
                <a:effectLst/>
              </a:rPr>
              <a:t>Low </a:t>
            </a:r>
            <a:r>
              <a:rPr lang="en-US" dirty="0">
                <a:effectLst/>
              </a:rPr>
              <a:t>pass filter returns all </a:t>
            </a:r>
            <a:r>
              <a:rPr lang="en-US" dirty="0" smtClean="0">
                <a:effectLst/>
              </a:rPr>
              <a:t>lower </a:t>
            </a:r>
            <a:r>
              <a:rPr lang="en-US" dirty="0">
                <a:effectLst/>
              </a:rPr>
              <a:t>frequencies </a:t>
            </a:r>
            <a:r>
              <a:rPr lang="en-US" dirty="0" smtClean="0">
                <a:effectLst/>
              </a:rPr>
              <a:t>(can be used to blur )</a:t>
            </a:r>
            <a:endParaRPr lang="en-IN" dirty="0"/>
          </a:p>
        </p:txBody>
      </p:sp>
    </p:spTree>
    <p:extLst>
      <p:ext uri="{BB962C8B-B14F-4D97-AF65-F5344CB8AC3E}">
        <p14:creationId xmlns:p14="http://schemas.microsoft.com/office/powerpoint/2010/main" val="284597595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Filter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203" y="3771428"/>
            <a:ext cx="7729905" cy="2906973"/>
          </a:xfrm>
        </p:spPr>
      </p:pic>
      <p:sp>
        <p:nvSpPr>
          <p:cNvPr id="5" name="Rectangle 4"/>
          <p:cNvSpPr/>
          <p:nvPr/>
        </p:nvSpPr>
        <p:spPr>
          <a:xfrm>
            <a:off x="279778" y="990432"/>
            <a:ext cx="8632209" cy="2677656"/>
          </a:xfrm>
          <a:prstGeom prst="rect">
            <a:avLst/>
          </a:prstGeom>
        </p:spPr>
        <p:txBody>
          <a:bodyPr wrap="square">
            <a:spAutoFit/>
          </a:bodyPr>
          <a:lstStyle/>
          <a:p>
            <a:r>
              <a:rPr lang="en-US" sz="2800" dirty="0">
                <a:effectLst/>
              </a:rPr>
              <a:t>The matrix corresponds to a pattern or feature that the filter is looking </a:t>
            </a:r>
            <a:r>
              <a:rPr lang="en-US" sz="2800" dirty="0" smtClean="0">
                <a:effectLst/>
              </a:rPr>
              <a:t>for.</a:t>
            </a:r>
          </a:p>
          <a:p>
            <a:r>
              <a:rPr lang="en-US" sz="2800" dirty="0">
                <a:effectLst/>
              </a:rPr>
              <a:t>In the image below, the filter is looking for a curved line</a:t>
            </a:r>
            <a:r>
              <a:rPr lang="en-US" sz="2800" dirty="0" smtClean="0">
                <a:effectLst/>
              </a:rPr>
              <a:t>.</a:t>
            </a:r>
          </a:p>
          <a:p>
            <a:r>
              <a:rPr lang="en-US" sz="2800" dirty="0">
                <a:effectLst/>
              </a:rPr>
              <a:t>Whenever the filter comes across a pattern like that in the image, it gives a high output.</a:t>
            </a:r>
            <a:endParaRPr lang="en-IN" sz="2800" dirty="0"/>
          </a:p>
        </p:txBody>
      </p:sp>
    </p:spTree>
    <p:extLst>
      <p:ext uri="{BB962C8B-B14F-4D97-AF65-F5344CB8AC3E}">
        <p14:creationId xmlns:p14="http://schemas.microsoft.com/office/powerpoint/2010/main" val="287055862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Filter as Feature Detector</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4356" y="1965278"/>
            <a:ext cx="8211043" cy="3616656"/>
          </a:xfrm>
        </p:spPr>
      </p:pic>
    </p:spTree>
    <p:extLst>
      <p:ext uri="{BB962C8B-B14F-4D97-AF65-F5344CB8AC3E}">
        <p14:creationId xmlns:p14="http://schemas.microsoft.com/office/powerpoint/2010/main" val="51874222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Convolution?</a:t>
            </a:r>
          </a:p>
        </p:txBody>
      </p:sp>
      <p:sp>
        <p:nvSpPr>
          <p:cNvPr id="4" name="Content Placeholder 3"/>
          <p:cNvSpPr>
            <a:spLocks noGrp="1"/>
          </p:cNvSpPr>
          <p:nvPr>
            <p:ph idx="1"/>
          </p:nvPr>
        </p:nvSpPr>
        <p:spPr/>
        <p:txBody>
          <a:bodyPr/>
          <a:lstStyle/>
          <a:p>
            <a:r>
              <a:rPr lang="en-US" dirty="0" smtClean="0">
                <a:effectLst/>
              </a:rPr>
              <a:t>In figure convolution </a:t>
            </a:r>
            <a:r>
              <a:rPr lang="en-US" dirty="0">
                <a:effectLst/>
              </a:rPr>
              <a:t>to detect dark edges</a:t>
            </a:r>
            <a:endParaRPr lang="en-IN"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381" y="3537741"/>
            <a:ext cx="8601514" cy="3124316"/>
          </a:xfrm>
          <a:prstGeom prst="rect">
            <a:avLst/>
          </a:prstGeom>
        </p:spPr>
      </p:pic>
    </p:spTree>
    <p:extLst>
      <p:ext uri="{BB962C8B-B14F-4D97-AF65-F5344CB8AC3E}">
        <p14:creationId xmlns:p14="http://schemas.microsoft.com/office/powerpoint/2010/main" val="261453584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2D Convolution</a:t>
            </a:r>
            <a:endParaRPr lang="en-US" dirty="0"/>
          </a:p>
        </p:txBody>
      </p:sp>
      <p:sp>
        <p:nvSpPr>
          <p:cNvPr id="4" name="Content Placeholder 3"/>
          <p:cNvSpPr>
            <a:spLocks noGrp="1"/>
          </p:cNvSpPr>
          <p:nvPr>
            <p:ph idx="1"/>
          </p:nvPr>
        </p:nvSpPr>
        <p:spPr/>
        <p:txBody>
          <a:bodyPr/>
          <a:lstStyle/>
          <a:p>
            <a:endParaRPr lang="en-US" dirty="0" smtClean="0">
              <a:effectLst/>
            </a:endParaRPr>
          </a:p>
          <a:p>
            <a:endParaRPr lang="en-US" dirty="0">
              <a:effectLst/>
            </a:endParaRPr>
          </a:p>
          <a:p>
            <a:endParaRPr lang="en-US" dirty="0" smtClean="0">
              <a:effectLst/>
            </a:endParaRPr>
          </a:p>
          <a:p>
            <a:endParaRPr lang="en-US" dirty="0">
              <a:effectLst/>
            </a:endParaRPr>
          </a:p>
          <a:p>
            <a:endParaRPr lang="en-US" dirty="0" smtClean="0">
              <a:effectLst/>
            </a:endParaRPr>
          </a:p>
          <a:p>
            <a:endParaRPr lang="en-US" dirty="0">
              <a:effectLst/>
            </a:endParaRPr>
          </a:p>
          <a:p>
            <a:r>
              <a:rPr lang="en-US" dirty="0" smtClean="0">
                <a:effectLst/>
              </a:rPr>
              <a:t>Mathematically</a:t>
            </a:r>
            <a:r>
              <a:rPr lang="en-US" dirty="0">
                <a:effectLst/>
              </a:rPr>
              <a:t>, it’s (2 * 1) + (0 * 0) + (1 * 1) + (0 * 0) + (1 * 0) + (0 * 0) + (0 * 0) + (0 * 1) + (1 * 0) = </a:t>
            </a:r>
            <a:r>
              <a:rPr lang="en-US" dirty="0" smtClean="0">
                <a:effectLst/>
              </a:rPr>
              <a:t>3</a:t>
            </a:r>
          </a:p>
          <a:p>
            <a:r>
              <a:rPr lang="en-US" dirty="0" smtClean="0">
                <a:effectLst/>
              </a:rPr>
              <a:t>here </a:t>
            </a:r>
            <a:r>
              <a:rPr lang="en-US" dirty="0">
                <a:effectLst/>
              </a:rPr>
              <a:t>moved the filter by only one column. The step size as the filter slides across the image is called a </a:t>
            </a:r>
            <a:r>
              <a:rPr lang="en-US" b="1" dirty="0">
                <a:effectLst/>
              </a:rPr>
              <a:t>stride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2243"/>
            <a:ext cx="9144000" cy="2922219"/>
          </a:xfrm>
          <a:prstGeom prst="rect">
            <a:avLst/>
          </a:prstGeom>
        </p:spPr>
      </p:pic>
    </p:spTree>
    <p:extLst>
      <p:ext uri="{BB962C8B-B14F-4D97-AF65-F5344CB8AC3E}">
        <p14:creationId xmlns:p14="http://schemas.microsoft.com/office/powerpoint/2010/main" val="293006787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t>
            </a:r>
            <a:r>
              <a:rPr lang="en-US" dirty="0"/>
              <a:t>Convolution?</a:t>
            </a:r>
          </a:p>
        </p:txBody>
      </p:sp>
      <p:sp>
        <p:nvSpPr>
          <p:cNvPr id="4" name="Content Placeholder 3"/>
          <p:cNvSpPr>
            <a:spLocks noGrp="1"/>
          </p:cNvSpPr>
          <p:nvPr>
            <p:ph idx="1"/>
          </p:nvPr>
        </p:nvSpPr>
        <p:spPr/>
        <p:txBody>
          <a:bodyPr/>
          <a:lstStyle/>
          <a:p>
            <a:r>
              <a:rPr lang="en-US" dirty="0">
                <a:effectLst/>
              </a:rPr>
              <a:t>Convolution in 3D is just like 2D, except you are doing the 2d work 3 times, because there are 3 color channels</a:t>
            </a:r>
            <a:r>
              <a:rPr lang="en-US" dirty="0" smtClean="0">
                <a:effectLst/>
              </a:rPr>
              <a:t>.</a:t>
            </a:r>
          </a:p>
          <a:p>
            <a:endParaRPr lang="en-IN"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275" y="2854346"/>
            <a:ext cx="7362702" cy="3677920"/>
          </a:xfrm>
          <a:prstGeom prst="rect">
            <a:avLst/>
          </a:prstGeom>
        </p:spPr>
      </p:pic>
    </p:spTree>
    <p:extLst>
      <p:ext uri="{BB962C8B-B14F-4D97-AF65-F5344CB8AC3E}">
        <p14:creationId xmlns:p14="http://schemas.microsoft.com/office/powerpoint/2010/main" val="396342444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Padding</a:t>
            </a:r>
            <a:endParaRPr lang="en-IN" dirty="0"/>
          </a:p>
        </p:txBody>
      </p:sp>
      <p:sp>
        <p:nvSpPr>
          <p:cNvPr id="3" name="Content Placeholder 2"/>
          <p:cNvSpPr>
            <a:spLocks noGrp="1"/>
          </p:cNvSpPr>
          <p:nvPr>
            <p:ph idx="1"/>
          </p:nvPr>
        </p:nvSpPr>
        <p:spPr/>
        <p:txBody>
          <a:bodyPr/>
          <a:lstStyle/>
          <a:p>
            <a:r>
              <a:rPr lang="en-US" dirty="0" smtClean="0">
                <a:effectLst/>
              </a:rPr>
              <a:t>2D Convolution </a:t>
            </a:r>
          </a:p>
          <a:p>
            <a:r>
              <a:rPr lang="en-US" dirty="0" smtClean="0">
                <a:effectLst/>
              </a:rPr>
              <a:t>The </a:t>
            </a:r>
            <a:r>
              <a:rPr lang="en-US" dirty="0">
                <a:effectLst/>
              </a:rPr>
              <a:t>size of the output image is smaller than that of the input </a:t>
            </a:r>
            <a:r>
              <a:rPr lang="en-US" dirty="0" smtClean="0">
                <a:effectLst/>
              </a:rPr>
              <a:t>image (most cases)</a:t>
            </a:r>
          </a:p>
          <a:p>
            <a:r>
              <a:rPr lang="en-US" dirty="0" smtClean="0">
                <a:effectLst/>
              </a:rPr>
              <a:t>3D Convolution</a:t>
            </a:r>
          </a:p>
          <a:p>
            <a:r>
              <a:rPr lang="en-US" dirty="0" smtClean="0">
                <a:effectLst/>
              </a:rPr>
              <a:t>The </a:t>
            </a:r>
            <a:r>
              <a:rPr lang="en-US" dirty="0">
                <a:effectLst/>
              </a:rPr>
              <a:t>width of the output gets smaller, just like the size of the output in 2D </a:t>
            </a:r>
            <a:r>
              <a:rPr lang="en-US" dirty="0" smtClean="0">
                <a:effectLst/>
              </a:rPr>
              <a:t>case</a:t>
            </a:r>
          </a:p>
          <a:p>
            <a:r>
              <a:rPr lang="en-US" dirty="0">
                <a:effectLst/>
              </a:rPr>
              <a:t>If you want to keep the output image at the same width and height without decreasing the filter size, you can add </a:t>
            </a:r>
            <a:r>
              <a:rPr lang="en-US" b="1" u="sng" dirty="0">
                <a:effectLst/>
              </a:rPr>
              <a:t>padding</a:t>
            </a:r>
            <a:r>
              <a:rPr lang="en-US" dirty="0">
                <a:effectLst/>
              </a:rPr>
              <a:t> to the original image with zero’s and make a convolution slice through the image.</a:t>
            </a:r>
          </a:p>
          <a:p>
            <a:r>
              <a:rPr lang="en-US" dirty="0"/>
              <a:t/>
            </a:r>
            <a:br>
              <a:rPr lang="en-US" dirty="0"/>
            </a:br>
            <a:endParaRPr lang="en-IN" dirty="0"/>
          </a:p>
        </p:txBody>
      </p:sp>
    </p:spTree>
    <p:extLst>
      <p:ext uri="{BB962C8B-B14F-4D97-AF65-F5344CB8AC3E}">
        <p14:creationId xmlns:p14="http://schemas.microsoft.com/office/powerpoint/2010/main" val="68892172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Padding</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60" y="1405719"/>
            <a:ext cx="8755779" cy="4926841"/>
          </a:xfrm>
        </p:spPr>
      </p:pic>
    </p:spTree>
    <p:extLst>
      <p:ext uri="{BB962C8B-B14F-4D97-AF65-F5344CB8AC3E}">
        <p14:creationId xmlns:p14="http://schemas.microsoft.com/office/powerpoint/2010/main" val="109460494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More filter</a:t>
            </a:r>
            <a:endParaRPr lang="en-IN" dirty="0"/>
          </a:p>
        </p:txBody>
      </p:sp>
      <p:sp>
        <p:nvSpPr>
          <p:cNvPr id="3" name="Content Placeholder 2"/>
          <p:cNvSpPr>
            <a:spLocks noGrp="1"/>
          </p:cNvSpPr>
          <p:nvPr>
            <p:ph idx="1"/>
          </p:nvPr>
        </p:nvSpPr>
        <p:spPr>
          <a:xfrm>
            <a:off x="335024" y="1011986"/>
            <a:ext cx="8407400" cy="4618038"/>
          </a:xfrm>
        </p:spPr>
        <p:txBody>
          <a:bodyPr/>
          <a:lstStyle/>
          <a:p>
            <a:r>
              <a:rPr lang="en-US" dirty="0">
                <a:effectLst/>
              </a:rPr>
              <a:t>A</a:t>
            </a:r>
            <a:r>
              <a:rPr lang="en-US" dirty="0" smtClean="0">
                <a:effectLst/>
              </a:rPr>
              <a:t>dd </a:t>
            </a:r>
            <a:r>
              <a:rPr lang="en-US" dirty="0">
                <a:effectLst/>
              </a:rPr>
              <a:t>more </a:t>
            </a:r>
            <a:r>
              <a:rPr lang="en-US" dirty="0" smtClean="0">
                <a:effectLst/>
              </a:rPr>
              <a:t>filters to </a:t>
            </a:r>
            <a:r>
              <a:rPr lang="en-US" dirty="0">
                <a:effectLst/>
              </a:rPr>
              <a:t>increases the depth of the output image. </a:t>
            </a:r>
            <a:r>
              <a:rPr lang="en-US" dirty="0" smtClean="0">
                <a:effectLst/>
              </a:rPr>
              <a:t>Each </a:t>
            </a:r>
            <a:r>
              <a:rPr lang="en-US" dirty="0">
                <a:effectLst/>
              </a:rPr>
              <a:t>layer corresponds to one filter and learns one set of weights.</a:t>
            </a: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232" y="2636322"/>
            <a:ext cx="8115487" cy="3991223"/>
          </a:xfrm>
          <a:prstGeom prst="rect">
            <a:avLst/>
          </a:prstGeom>
        </p:spPr>
      </p:pic>
    </p:spTree>
    <p:extLst>
      <p:ext uri="{BB962C8B-B14F-4D97-AF65-F5344CB8AC3E}">
        <p14:creationId xmlns:p14="http://schemas.microsoft.com/office/powerpoint/2010/main" val="3696517351"/>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Pooling/Subsampling</a:t>
            </a:r>
            <a:endParaRPr lang="en-IN" dirty="0"/>
          </a:p>
        </p:txBody>
      </p:sp>
      <p:sp>
        <p:nvSpPr>
          <p:cNvPr id="3" name="Content Placeholder 2"/>
          <p:cNvSpPr>
            <a:spLocks noGrp="1"/>
          </p:cNvSpPr>
          <p:nvPr>
            <p:ph idx="1"/>
          </p:nvPr>
        </p:nvSpPr>
        <p:spPr>
          <a:xfrm>
            <a:off x="358775" y="1412875"/>
            <a:ext cx="8635100" cy="4618038"/>
          </a:xfrm>
        </p:spPr>
        <p:txBody>
          <a:bodyPr/>
          <a:lstStyle/>
          <a:p>
            <a:pPr>
              <a:lnSpc>
                <a:spcPct val="100000"/>
              </a:lnSpc>
              <a:spcAft>
                <a:spcPts val="1200"/>
              </a:spcAft>
            </a:pPr>
            <a:r>
              <a:rPr lang="en-US" dirty="0" smtClean="0">
                <a:effectLst/>
              </a:rPr>
              <a:t>Separate </a:t>
            </a:r>
            <a:r>
              <a:rPr lang="en-US" dirty="0">
                <a:effectLst/>
              </a:rPr>
              <a:t>step from convolution</a:t>
            </a:r>
            <a:r>
              <a:rPr lang="en-US" dirty="0" smtClean="0">
                <a:effectLst/>
              </a:rPr>
              <a:t>.</a:t>
            </a:r>
          </a:p>
          <a:p>
            <a:pPr>
              <a:lnSpc>
                <a:spcPct val="100000"/>
              </a:lnSpc>
              <a:spcAft>
                <a:spcPts val="1200"/>
              </a:spcAft>
            </a:pPr>
            <a:r>
              <a:rPr lang="en-US" dirty="0" smtClean="0">
                <a:effectLst/>
              </a:rPr>
              <a:t>A </a:t>
            </a:r>
            <a:r>
              <a:rPr lang="en-US" dirty="0">
                <a:effectLst/>
              </a:rPr>
              <a:t>pooling or subsampling layer often immediately follows a convolution layer in CNN</a:t>
            </a:r>
            <a:endParaRPr lang="en-US" dirty="0" smtClean="0">
              <a:effectLst/>
            </a:endParaRPr>
          </a:p>
          <a:p>
            <a:pPr>
              <a:lnSpc>
                <a:spcPct val="100000"/>
              </a:lnSpc>
              <a:spcAft>
                <a:spcPts val="1200"/>
              </a:spcAft>
            </a:pPr>
            <a:r>
              <a:rPr lang="en-US" dirty="0" smtClean="0">
                <a:effectLst/>
              </a:rPr>
              <a:t>Its </a:t>
            </a:r>
            <a:r>
              <a:rPr lang="en-US" dirty="0">
                <a:effectLst/>
              </a:rPr>
              <a:t>role is to </a:t>
            </a:r>
            <a:r>
              <a:rPr lang="en-US" dirty="0" err="1">
                <a:effectLst/>
              </a:rPr>
              <a:t>downsample</a:t>
            </a:r>
            <a:r>
              <a:rPr lang="en-US" dirty="0">
                <a:effectLst/>
              </a:rPr>
              <a:t> the output of a convolution layer along both the spatial dimensions of height and width</a:t>
            </a:r>
          </a:p>
          <a:p>
            <a:pPr>
              <a:lnSpc>
                <a:spcPct val="100000"/>
              </a:lnSpc>
              <a:spcAft>
                <a:spcPts val="1200"/>
              </a:spcAft>
            </a:pPr>
            <a:r>
              <a:rPr lang="en-US" dirty="0" smtClean="0">
                <a:effectLst/>
              </a:rPr>
              <a:t>Used </a:t>
            </a:r>
            <a:r>
              <a:rPr lang="en-US" dirty="0">
                <a:effectLst/>
              </a:rPr>
              <a:t>to reduce the image size of </a:t>
            </a:r>
            <a:r>
              <a:rPr lang="en-US" dirty="0" smtClean="0">
                <a:effectLst/>
              </a:rPr>
              <a:t>width(x) </a:t>
            </a:r>
            <a:r>
              <a:rPr lang="en-US" dirty="0">
                <a:effectLst/>
              </a:rPr>
              <a:t>and </a:t>
            </a:r>
            <a:r>
              <a:rPr lang="en-US" dirty="0" smtClean="0">
                <a:effectLst/>
              </a:rPr>
              <a:t>height(y).</a:t>
            </a:r>
          </a:p>
          <a:p>
            <a:endParaRPr lang="en-US" dirty="0" smtClean="0">
              <a:effectLst/>
            </a:endParaRPr>
          </a:p>
          <a:p>
            <a:r>
              <a:rPr lang="en-US" dirty="0">
                <a:effectLst/>
              </a:rPr>
              <a:t> </a:t>
            </a:r>
            <a:endParaRPr lang="en-IN" dirty="0"/>
          </a:p>
        </p:txBody>
      </p:sp>
    </p:spTree>
    <p:extLst>
      <p:ext uri="{BB962C8B-B14F-4D97-AF65-F5344CB8AC3E}">
        <p14:creationId xmlns:p14="http://schemas.microsoft.com/office/powerpoint/2010/main" val="291524125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noAutofit/>
          </a:bodyPr>
          <a:lstStyle/>
          <a:p>
            <a:pPr>
              <a:defRPr/>
            </a:pPr>
            <a:r>
              <a:rPr lang="en-US" dirty="0" smtClean="0"/>
              <a:t>Deep Learning – from Research to Technology</a:t>
            </a:r>
          </a:p>
        </p:txBody>
      </p:sp>
      <p:sp>
        <p:nvSpPr>
          <p:cNvPr id="8203" name="AutoShape 14" descr="data:image/jpeg;base64,/9j/4AAQSkZJRgABAQAAAQABAAD/2wCEAAkGBhQQEBQUEhQWFBUUGBUYGRgXGRgaGBwXFxwYHBsYGyAcGychGCAjHBgYIjIgIycpLCwsHB8xNTAqNSYrLCkBCQoKDgwOGg8PGiwlHyQsLCwyLSotKjQqLCwrLDAsKikrLCwvKSoqKiwsLCksLCosKiwsLCwyLCwqKSwpLCwsLP/AABEIAOkA2AMBIgACEQEDEQH/xAAcAAEAAgMBAQEAAAAAAAAAAAAABgcBBAUCAwj/xABFEAACAQMCAwYDBQMJBgcAAAABAgMABBESIQUGMQcTIkFRYTJxgRQjQlKRYqGxFTM0NXJzssHRFhckQ4KSU2N0osLD4f/EABkBAQADAQEAAAAAAAAAAAAAAAACAwQBBf/EADERAAEEAAUBBwQCAgMBAAAAAAEAAgMRBBIhMUFREyJhcYGhsZHB0fAy4RTxIzNCFf/aAAwDAQACEQMRAD8AvGlKURKUpREqueO8O4tb3M9zbzo8RyQjthQnppbCrj1BGasaudzBwVby2kgclRIMZXqCCCD77gbVwi1ZG/Kf6tUHztz9PxKNVkRIxCW+Ak6pOmr5DfGK7XFOztbae0RZCz3IGtiMhSzKMoDvnHqfeojxLgMsLyxMuSkhRmzhdQ67+hGD9alvGOdHurqKWNAjQ92sCHdXIOSWbIA9KozBxJIUcZiIhGIo3WL1rz5U8HZLbaSGklJPmNC4Pkdk9feuTyfxUcLu7q2vJAupg4lbYHAwM+QBTGPcMKXHMvGpWWFbVYGfYPpJHu2SSqYHrmti17KJJCXu7tpGkK96AM6gv4QzHI+gHsBU+e6FRJh+zDXsAv028f21Fpu2S6S9l093JCGKqpG2nJ0spHiO3rW9Ydts/fZntfuSDtGG1DH4stsw9qseDkuyQALaw7ZG6KTv7kZNczjfZhZ3KgBDB69zhcg4ypGCPIeVay+MMprdepPuKpcLZBsV8uDdqtncsQS8Q6q0i4DY69M4I967Y5us9SoLmIs/wgOD/wDg+tViexG5jdu5uIwoJ0ZMgcqT+LAwCOm1cziPZpeO5hMcjOxUiTWDDpA3LNgb+xGd6rkaGEZXAg9L087/ACoGSRp1bfkrr4dxqC519xKkug4bQwOD6HFbtV92T8izcOWdrgKHkKhQravCud/Tcmp+7YBIGTjp6+1dkaGuppsLQF6pVX2nbKUleK6tnWQHwrH136IwfBz08Q23qZcH51tblQRIsbnrHIQrgjYjc4PzGarDgVJ4yOyu3XepUb412gWtrJoYs506mMa6wgOw1EHbPpUY4t2m3MqsOH2rsV31spfYddl2H/dn2rhcAkY7R2VpF+YVkyRhgVYAgggg9CD1FVLJdXHCr6W3tQWEjJojZGbWGGxXBHwbqTncAZ6VKuWe062ulRZD3Mx8LK4IXWOuG6YO+M4PlUovL+OKJpnZQiKSW26D0/0oRm2VT2ZtjqOnuFV3M/LvEL2JzdSwr3StJoLICBggsAoOnbzJrg9kHHxBeqjbLMO6BxgatmQ+58vqKj3M3HHuruaXAGpiSDvsRgR9dwqgZHTOa+p4FJ/Ja3p06DK6Ki6gQT4RKN8blf3CrY4c1F2l7H96rVEI47ax9kgWNfMUdtCv0rSqy4NwLjK/ZmN2skX3bHcbLgZD5TL+Hbr1qzarBUHty1qD5JSlK6oJSlKIlKUoiUpSiL879pNq38oXaEnBcOF8ssi4OPWulPZx8QktYbLSjSwgT9dIkA8QwPhPh3I65FdHth4d3d4svlNGAT+1GcH/ANrCuHyNJN32bNV7y2DkLsXkRjpJCnAbGwIBB9KyX3y0ruLjLo2ZGd07kdb+VNuUOerhZ4rO6WMsHaDIbEgZAcFh0IwOo67GrLqk+a+cLe5CF4mt76Nhuq7HcAgtsVI2I1DbHmDUis+1G4ZCq2nfyJ4S0TMVY4G4whwfUVoYbOW1Sc0LzHJvuPL0+eVY8koUZYgD1JxXuvz9z3x/iN1JGbmBreGM50lGCeL8xPxHAOOlbdtxATW5UcQfAAAjm71EdR5BldgBsRuKtkaYzR18iCuOlymq+PvSvalURwntLn4aBb6oZ0JyramZULH4AwwSB6EbetTaPtltgimWKZGIzgBWGfQeLPXpkCgY8uDcps8UutladDoVYNK5XLXMcd/biaIMASVIYYYMvUHy/St+8vEhRpJGCIoyzMcAD3rhBaaKtUH5+7L/AOUZ47iGQQSqMOxBOoDoRg9R0+XyqJzdkF2Y8HT4dgFlJJ9W8a6d/TarisOIRzxrJC6yIwyrKcgitPjHM1tZgGeVU1HAHU++wycD1pmIIcCQRyqpI2uou4X51fgsljLJDLqTGCQRnADDxEDIYEfMVdXZ/wA7xXcAjdlWZFYsNOhSinGsfhG2MgdM1u8e5Oh4i0c4ldQUC5jK4eMnUBuDjr1HrUR5z7Ora2t3kF0YTg6e804Y/kGldRz6b+VVnOXF3VUNZJG8kagrxwjl9OMXd1KxZLcuGwmBrbomcj8q6j/aFRXnK3toZDDaStMFJ7xmClFPopXAZh64wPnWjYcwXEVo1ushihY6io+MkjDAt1APoK0uG8NmvZhb2qamPXyVF/Mx8h/GtcWHDRnlHoq5A3MWMom9SNvRfDhXCJL24S2gHic7nyRfxO3sP3mrw5n5DMvDIrK2ZVEJjxq2DBc9SAcHJ1Vv8j8jRcLhKr45XwZJT1Y+g/Ko8hUlqM8nanwW2BvY0RutThNq0UEUbtrZEVWYDGSoAzW3SlUqaUpSiJSlKIlKUoiVXWrjkskijREodgCe7Axk40nDFhjG+KsWlcItWMfk4B81SPOnJHEFX7VcTCcRjxYYkoueoBABHmcVF+G3clpMlxC2ZI2LezBviQ48iNq/SjoGBBGQRgg9CD5VQvPHKkthcMURu4dgI2wCuCMhTvkMDkD1GKz4kOJD28L0MHI14MT+dla/AmsuJql6sMbSadBLKC6EdUb3H8K7lvbRQKFRUjXPRQFGT/nVAcs8xy8PkkmjdQSoDRMr4ffAOM9R5EfKutxo3d7aC+nkjliGUVBt3bOcatK/CwOBuSam2UFtryJ5BG5zWgnLpt+VbHNfLK8Qg7pnaPDK4IwdxnqDsw3PX2qG8f7GozBGlkwjYMdbSM51Ajrt0wcnHTep7wCTVawEMXzHH4j1PhG59636vYcjg8bqwkublO26pf8A3T3dmGkjZZiBjwsS2k41FVkUjVgeufSuVd8T4xEyJcw96rKQIpYVkDoTvqKjOVHqQcVfgas1cJyZDJIM3n/SqEdGwSqUse0m6t4UjitrWBY9TFQGUaR1GknIznrXw5g7RZeJWqQTIlsksgDvqJUrnYdM4HUnzwKsbnPjfD0XF0I53TxLHgM+f/iD+1gVT3G7u3lcPHDIsCsSUkb7tGJ3VGQfCc/Ssr3Av1OhPG4Ck2PER/8AK3VoPI4+66vAeERPdi2t7pY4syaJS7AyJkDSq5AYlj+6pre9l8MUbSG6eNlVvvG0BQCN85HT61VMKtjRDhhpRQxUgABixxnfOT1rrcav5bghryZpMfCnRB8lG2fc5NXQ4YyHah4/heYJo9c4skn389l2eB9pVxbWxto0SUxnTHOT4NI88YBf2O3v0qJcwcZklYyTSmWY7Asdlz5IvRRWIpJbmQQ20bSOfwoM/Unoo9zVk8o9jioRLxAiV+ohH82p/aP/ADD+751s/wCKAUNSro88pBcO70/d1AOTuTpuKyssTd3AmkvI+C2W6hVHXp1Owq+OW+V4OHw91bppHVmO7ufzMfM1C+auWZrC6W84Yhy+VkiRcrny8I/Cx6+h3qxrd2KKXGliAWHXBxuPfBrEXl2munVenIxt9oK73Tj0X0pSlRVaUpSiJSlKIlKUoiUpSiJSlKIlanFeFx3ULxSrqRxg+vsR6EHcGtulEVAc08BksZmikywKMUcAnWgZTkgdCOhrTnmeGKTu3+6nCiRRghhkEEflb9qrB7VeX7y4mhe1UsoR0bQAWyxBwckYG3Xy3quuJ8q3EDhbhO6ZsMoJ8LY6+JdsjzGK86WPszmaaA+614Z5nkkjkGjgNfECv2ui71vzFdWlik0N3HDAXdEjc94ykfhxpJHr12Hzrj2naNxOXX/xi41DGFUZGceE6dh7YrVueW2EShvERuwUnDe3zwcZrt/7Hq9pJc2UmtYtzCyt30Z8w+Nm0gk5xuBWyLFtdHlYNQfD77qmbAOhbWetNCb18OaXMt+YbmBjNDJ3LMG1Su+Vkwd2Ib4vbAzX1uOfb25Ri9yxTHVQIoz6gAeI4+YNRuRJGYIp16PMHKDPXG3nXasOXdvGcIDkKSdI/Xr8zVkUD5G1sP31+y8+HFtwkYdo4k3Rs0Prufbhfa74jZ/ZdEMMslw4y0jldChSCSgU4OcdSMivtBbSPBF9olJjRRoTOEA67KNid/iOTXK47BCSoi2bcEjYEVJ+SeRZOKRrI8wigXwaV3k8O2N9k+e9a2sjhPH3VuJmkxcLSyxZN3txpa5EnFMsI7dC7tsAoLMfkBUn4D2Rz3JD3zmFDv3akGQ/NuifTJqzOAcq21ium3iCnzY7u39pjuf4V1qg+dztlTDhGM1OpXO4Jy/BZR93bxrGvnjqT6serH510aUqhbEpSlESlKURKUpREpSlESlKURKVjFZoiUpSiJSlVp2hc23sd0bS1VRrRFHhLSOZdQyhzhdOMfvrhNKLnBosqyI5lbOkg4ODgg4PpWnxrgsV5C0Uy5U9D5q3kynyIqlIuI3XBrhkISBzEradQZHxk+IH4mJBGVOaw/atxDuihbTqP84UAlwRuqfhG/QneotObSlZG15bmIo9LFnxHVe+YO84bdi3lxMpXKlBlmU5wSPwHIwQdvOudawyu7sGaBXGllRiNS+jkfF8hXyhuY1JZtbSHdi2SxPuSd6173jLEHHhHQfPGQNv40bhocO+zoen9KM8+PxTMjWENG5IrbqToFvzTxWw8IBx+grs8D5HveI4d828B/E48TD9lf8AM4qChkOTJJpYAHBGck/lA9Perm4V2wWn2XVIGEqLgxqC2SBgFT0wfU/WtP8AkOcDQNDmjX12XnQ4RoHaP+QvF12MWywuIWYzkqVklYkDHVcKBsfrWbHsl7uJMXDJMAclR4ck5wpBVwB03NebftstmADQTK+SGXwkKB56s4Py67VvXvazbIhKRyuQDjZVH1ydhWU5SbK2uewMDHVW4+LHK+XI/LN7bXTtOx0aGDEymTvX1AhwD8GBn33xU9qOcmc2G/STVGEeJgp0trQ6hkYOBv6ipHUm1WiR5coymwlKUqSsSlKURKUpREpSlESlKURKUpREpWBRmwMnoKIs0qN2vaJYyK5EwXu9RIcFSQvmgPxA42xXDu+1qA20xRWjmUDQsmncODh/CTsACSDvt71wG9AukEODDoT1UmuedLKIsHuoVKEhgXGQR1BqqePc7NJxF7izAYKNCSODpwFI1KOrbs2M7VEbSz79u8fOknKqdts51H1LEk/WuyBuI0Uu7bKqjLE+wFcbrWZY8ZK0P7OI3XPj4eC8TapZDNcO0sh6s+5x6DyUewrCQyXZMNtC0x8wo2GOhJ6L+td/g/ZveTXMYuo+7g2Z8Ou6/lyDkEnyH61b/DOFRW0YjgjWNB5KMfU+p9zWgyV/FURYZzjmkK/Nr8uSGVtUTZjVWlUgnQQdLs2NyBsfTevN1y5M6s8cUkqqSBIiMFIG5I0jy+dXunI4XiZvRKfEDmPA3JXScnzXzxjrUnVABgDA9qra92fO76dfovQnia6TO1xogWPHlflVSpJ1h9a6stsMjAxs43rpWvALoMoUSaGxkjRpwN8kjoRttV38Z7OLa6ue/k1eLTrQY0uU6Z2yPfBGa4vH+TpLMmWzBeHq8PVlHqn5h+z1HlVc2JnZG5sYBab7pvTy14VmGggJyyA/Wx9K0Ua5K4Pw95BDeIyzFywLORFNvkKR0BB/Cevv0q304ZEBgRRgeyr/AKVUVxbxXaZXGTXifnS/tYDAH1L0EpGZUX0ydj/aIJHvXm4bGtPdfoflelPg3aZDY214H4Vx2VhHCumJFjXrhQAMnz2r71xOTJpXsoWnkWVyCS6EMCMnTkjYkDAJ9a7deovMIo0lKUouJSlKIlKUoiUpSiJSlKIlKUoixQilZoih/G+QeHJFJK8fcqoZ2dGIwOpODkfTFUVcqrayqYRmypbGvuwejY2yV3NWZ2uc2mST+T4x4fC8r59NxHj56Sc1CbKzjnDq0gjIUFCfhLasEOwB7sFc4J2z1rrZDHZbyunEESsjkJynx2B6LqWXALi4t5ZoE+7jRm1tsG0jOlNvEcfSrF7KrOA2STIg746llc7sWB6Z8hjBwPWt3h9/9g4VGbt0YomkaMMG8kRcbOcYGR7moJydBxFI2axjKo4ydekRM480zv02z0OKrvULOBHB3ALJO46fgq5KwTVRcT5m47bSIbhYoocYaQRh0BPTVhtjn6VHeO3V/fKssgnlI3jaJJY1UDPiUKMEn1yauyd/INT7fXQe666YNOWiSr7ubpIlLSOqKOpYgD9TXtXBAIIIO4I6Yr85cF4LxC6kH3c0qk5VpA3d6vxau8ONgTv+lSG57PuIImjE7K4Kqkc+EU5yCQCAo+X6VGQdm8sPHRRMzgf4mld1fK6uVjQszKoA6sQqj5k9KqW74Tx8Rx22oGPwqHjZdWB5yvs2MeY3ra452acRmg0Ne9/gqe7fOkke5znHvU3MDSLOh5Gtei0f+c3PTn8KL8RNzE81zcFEkkkUJFHpKsNyz+EkqoUDxfiJr1DzRBKn3pCt03z/AKb/ADr1xfshuLS0eYyxkRqXdRqyR5qMDeo7wWBnhlczCEx7pFIpyw67HGkeex9KwYjARyW8OHwT6ahXf/RljADW+h28K581JOGcyGwbvLWddJOWiY+BvXK9VPuN6tHlXnyG+wuloZSobQ+PEPMofxAfQ+1U9DwyRojcSDvY2YhjGdoz6OF3AI3B6b1sR8PjOGUtkY0nUcrjppP4fpWVsxw/ddZC6BJicsgDRe9E2r/pVZ8u9oskBEd7l4+gmA8S/wB4B8Q/aG/tXS5N5pnueI3cUjq8SeJNIGnGrC6SOo0kZz516DJWPALSomFwu+Nfevup1SlKtVSUpSiJSlKIlKUoiUpSiLm8fuZo4Ha3TXIMYGM/uyM1BLrtdlt1MdzZvHMRhSTpjLepLdB8iaswVX3afwi4vZbSBImaAuGdlGd84IY/gAQk58/pQEA2dVbGA7umvNVvwqNLi9ga4lD/AGlwJcdVLSEYb0LY+gIq1obvhfEXe2QLrTIDKvdkldj3bDGrHQj+IqD9pvJ0VlJE1smhJQfCCcB4yCMZ+HIP7q9dnvI9rf28rmSRJ1kOVyDoB6ErjfVuc5qLiMxDRoqX9/M6wTY0O5FfAXVHZfL9sVWGu2WTXrL4+7xvHoGwYnYkYyKs4XEaMsWpFYjwpkA6V9B1wKqTiXD7+3u47NLqYtJp7txIwTQc51A5IIwdt/bFdObsmnjHfxXjyXSkMC22SM7BiSR189j5ioA1sFHCsjOYHu686/HH6ArOZQdjvWQKrzhHagYisPEIzHIH7tpBgKG8ta5yvqSMjG9Ty2vY5RmN1cbHwsG2PToasBtSDgbo7L70rw8oGMkDPTJxn5etfCx4rFPq7mRJNB0tpYHB9Diurq2qUrxJKF+IgZONzjc+VESWIOpVgCrAgg7gg9Qa4VzyFZOmn7Oi9d0yrfqDv9akFeGmUEKSATuBkZwPPFcItBobVU8M7J7yOWQi6WMYZVKagXUn/macdB5Vx+YuRrrhymVcSRDBYqTgZ65U7rv5jbfyq2Zub7NJTE1zEsgGSCwH7+mfbOaxFzPZzym2WaORyDlRuCMbjPwnbyzVb4WkUQul5MnaOcb8/wBHsqQs+LrJt0PmD1FdXlzipsLnv4kDBhpdOmVznK+jfxrHNnKltaT93D3k7qxYooA0JgnuxjdmwdRJ6KB61GeHXrnOkagMnTnDKo9c9fnXmmB0TszFqfjIrLTeXrxfRX7wfnezumVIpl7xh/NtlX26jBHUV3a/P/AOKpBdQ3OjWEOSP2SMah6soJxV921ysiK6EMrgMpHQg7g16EMvaNvlUysDDovrSlKvVSUpSiJSlKIlKUoixWawaURcHnfl77baMi47xCHjz+dfL/qGV+tU1wm/ms5xcQbOvhdDsGAPijf038/I1+hKo7m7j9u97KUjaIhyrg4wxU47zA3Q7bg9Rg1VJoLCrdC9/ejFkfC6PFudYbm9truNXCwCMSg4BVtRyoyfERq8utTk9o9kELGQjH4Sj6ifILtuTVQPw7S6yxadSkMMgMpI/Mp2YVr8X4jJPMZe6jgMekhIiUDAfEyjHjPrnoOgNVtlvUKuDNK52VwF66+VVa3OO2Mt1qvJFDfaJpI1TVjx6dj6aUUafXY1HeC2RSYqGkXfSVjzqx0JGDjYj9KuflMcNvbRbVcuf51kkJEocnxPkY3yeq7YxUx4fwmG3RUijVAg0rgbgfPrWiNz2ascq2wOuw7z8+V+e+OAsAA7HCneYkFQu50+Juu3TFSrsHumEtxGUUBlU6s4bIPwgeYwScgbVbXEeDw3C6ZokkXOcMoO4rh8P7PLa3vBdRBkI1YjGNAZhgsNs9PLOPagsXoDf1C1QR5M1uOvT76qUVUnbRw+9nlhEEDyQxoz5QE+M/ETg7FQBj5mrbpVschjdmC6Ra/OHLs96EZoWnckZchpSWY/CDpPUDPU+deouEX99JIgt5DKApMjmQaVG2nMhyc56A1+io4guygDz2GN691AZaNjXrrp6beyz/44/wDRJVG2XYjcSRKWZItydLsSfYkKuAfrWx/up4nbRgxXEbGJiyrHlZPTIYjAOCauqlWPme9oa83XVT7FtaqtOy4RJNMkoYXWWx3m76NtS776s7t5nY7ivr2uWkax276VB1OhOAPCVzg+vTpXS585NkuGjuLTwXKMuSGCllGcHPky+vmCRUYm5HuriQJPxCC4nQHMLliFDDcgDoen4f0rLqBlpWSQtbB3TZ6c38evmtXnfkA2Obm0Gbfq8fnFnG6eqe3UfKpH2R8wCSKS3J3iOpAeuluq/Rv41xuY7XitlaPCzpNbsvdF8FiikYz5OPTJ1AVXsVkYlGtpEY5YMDhgWB0nJwdJ05z1xUA0CQEaXorI3teMpvN08P3xVr8Av57rj11plbuIMqVJOk4AUIF6Dx6m1ddqsaqT5XnvOD/8S9qWtrhUL+IlhjOHP5Cc5w3XPUVa3LvM0N/GXhJ8JAZWBVgSMjI9x51pc0Mdlu1bICRmA0FBdalKVxUJSlKIlYrNKIvL9K9Vg1miJWjfcEgnBEsMb566lBJ+uM1vUoip7nTgY4fcxrApMMw8KflbIUqmfLcHBrky2aSggjcHBBGCCPIjqCKsvtE5YlvoIxAVEkb6vEdOxGDg4ON8Hp5V64tyOLmNGLBLpUUNKo2dgBnWv4gT9RWaSLMbCqmw7XND2Hva2qkFg8RXxOUX4dONaZ816Z+WR866MXMl9HcxiC6kuV8OgDcHJwUlRsNnO2M59DXRvbWS2kEVymgn4W6o/urf5HcVwuOXPdTp9mz3mkNqXBKlHBU/PY9apEhByFZIZjh3WWj128f99VYtj2swBcXUckMg2KhSwyOvlqXHowH1qbWl0sqLJGwZHAZSOhB6GvztzlzZLxFIVmhXUmcyIrK5/ZJO2Ngceoo3aBfJbJAsoijAWMaAq4C+RONWfU+e9emyIuApwJPF6+q1drduG16V8ar9HZrxHKG+Eg+WxzvVTcE5Z4lxKyR5L5kjkXZSXyVBwCdODvjPX0rn8c7L7uwtu8tp5Z2LKHihDICh2LYDZY/60awGwTRHv6q4/wAQ4fTkf7V1hqjPHu0ayszh5O8fUVKRYd1xuSwzsBVQXFtexbSxS2sJIwZDIUBI88NgE1of7G3MyrJFbPKCmxCOAQPMkkZz6iuRC5A149x8nRZf8gk5cptW/L2tWhUmFZZWyABp0Ak9N26Cuxy7znBeRkhljkQkPGzLqUj67g+Rqs+U+ylryIPcRmzAwAoX71mXqxz8I9POpJD2F2SliZJyT0JcZHr5b/WugMLjZIHTc/YKbDITbhQ6cqVcxc3wWcRYuryY8EYYamPl8h6t5DNQHg/Jd5cD7asiRSM7yoNJV21+erfSpHQEHIxmvlzhyH/J0QnhPewq0ZkVlGsAH8w6odgQfWrO4Tx2G5hjljddLqGAyMj1BHlg7Vn/AJGiu9k6TvPFAHTXnqoLN2h3dkTFd26u6qWLFhGSoONsAq/zGPcCokLn7ZxKCSZR/wARcREpnICgAKnvgAfvre7V+LLNeFUKsIQikjDYySz/AF3UVqdnUZvOJQHG0IeU/IZVDjyyT0qh5JeG8WrYWvALydLoddlebICCCAQRgg9MelafCuCw2qlYI1jViWIHmTW9Sta7aUpSiJSlKIlYrNYxRErNYNZoiUpSiJSlKIoLz1yLNfzq6OmgoEIk1fd7kl0A2JIPt0G9cLj3ZY1uhlt5HkVVy6ZCPgDxMpAwds7H6GrXrzImoEHcEEfrUCwO3VLoWOJJG6o604ZZ3kaBcoVxhkY6vrnzrZvuTVVU06pIkfW0ZbAf82T1BI863eWuyiYyyG4ZoAhIQoVJYnOD/YAxsdz7V9uJWs1oGguxmKQFBKmQrZ9/wN7H6ZrzXxyx94HRcljfhnVE8lt3p+OqmvBOabP7NlWWBIVAaN8KUHQDHmPQjOajcPayDd6XVFt9ZTOW70ADaRl8lJ8sZANRKx5Cd9X3w0LnQV3c5OfPaP6dfapfwe6tXQWd7bxRE4VHVdKufLDdUfPvv61qjxAect6qUr2kgRvs86e2vv7EqexyxzICpWRGGQRhlI/ga+wFUTyUO44uoM4hjiMisXfAfDMunBOMnAq9tVaWuzC1e9uVxb0r4tZpWvfviJyGCEK2GPRTg+I/LrVRckvxGZJJbOQkAhX7yQNrk6lwHzjII6EdaE0qXvykCrtWxxmGN7eVZyBEyOHJ2AUg5P6V+f4uGkiaaOKSS3Rj95gLgA4AOBuSMHA6ZFSjmjinEJnS0uz3ZkaMIiIuJcsASWyRgHy26CtrmC9j0rbQbWtqev8A4sw6sT5hTnfzbPpVEz2gZjx8rThsXlD2gHWt7A9q/bUDumKqUZe71tqywOwG4XI2NT7sFtFVLpjnvAyLuMeDcj9TnauRyty8eK3eHB+zQkGU+TN1WMfPqfQfOu/wm6PBeJtasC8NyVKEY1bnSjerEfCfYA1OJzTGCW0b3U47cwsZpzXXrXz5BWjSlKuWdKUpREpSlESlKwTRErNYrNESlKURKUpREpSlEXl3CgknAAJJ9hVWcV7abeR3gFqZY38KFyAjgnGSCMhTvjzq1GXIwdwa4FtyDYRlytrFl/iyurbOcDOcDPkKmMtG7vj+1FwJGipmDmOeKQmBSFBOI48zhceRONXyBrncxcxzX6ZbH3floKAltiSQSMqcbe9fo6y4dFAumKNI19EUKP3VCee+zr7UwltlQOc94hYorE/DJsCNQPqNxVDWNjIkYO8OdPilVIy2CgMw5AonzVKWl93eQcMzKVYlc9T79T13PrX1ububAVHfRgeAs+DjoeuGIPkKsngMSQx/ZJ4wkiZ1hhuSerZ/ED69K5XG+VDDIs1uuoKysUBwpKkEew6Vnbj8kthtG9zrfpVBQghYXnOS0nni/FcXkuwkv7xrS6eZWZHO4YlWXB8Qc9CP34qwuzcCzvbqzkAWQ4YYGFOgYyB7qVb9fStm+7WLaIRv3Ld42RIp0q8YGPM/HnO2OuDXE52igv7tZoXPdrGFeQZAbfICHO5wSpPQdK1YnEMce10G2y1MhY2pJNLBo/u/RdLtAuYrqeJUbPca+8dTsC2khAw/FlcnHSobHbSXtwtpajB82/DHGOrt/kPM1q8a42ApjgACoN/JVHqfU+3Wph2J8ZiKPCI/vW1SGXqXAIGD5rjIwOlYGN7Z+Z+3RQyubT3Cg7bxVh8vcBjsbdIIh4V6k9WY9Wb1JNbz2yswYqpZehIBI+R8q+lK9FTSsVmsURZpSlESlKURKxWaURYrNYFZoiUpSiJSlKIlKUoi5nHeY4LJVadius4UBSzE9TgAZ2FbFhxWK4UNFIrhhkaSDt8uorQ5l5WjvlTWzo0ZJV0IDDUMMNwQQRUO5h7KmRF/k9sNnDCVttJ8wwGrOaiSVWS/NoBXmrJSQMMgg/LevVUJPwi7srl4DKsSsA5RLkIrJgA/ERgkj0BNbFh2o3lppix3wyQoYd54c7AOjZY/PNTYHPNV9dvqoCbWnNIVvce5bivExIMMvwSLs6n2P+R2NVrJxd7W6ezf78x4y0fowyMqehx1A2rsWPNvELqE6o47YknLjJbR7K2yn3JPyrhXN/BZIRHgt1LHck+pPUmvMxb43HKBZ8Pzyove1/8AFcTioSS7bv10oqhtC7tt8I28yxJ9sVwhxFgpjSXK6wAhI6N+0NkPr717l4bLdvJI6ziHILyaHxp+g6ftGt2RYnsAEVFMDEAgYBQnGpvmMN9KtiLYP+xl3W/HivQM8b3NgF1QGuw8R6kk68qcdk/LMMqSSzokjo4CKwyFXSCDjcEk58R3qxrDgcEDO0MKRs+7FVAJ/SqT5R5yk4ewcKrxsdDpqwzKMkOmfTLdeoq0OD9pdldSpFG7h3OAGRgNWCQpPTJAPnWhjgQqGGSYEusluh5qlKqUpVqJSlKIsCs0pREpSlESsVmvIoizWa8rXqiJSlKIlKUoiUpSiLxKxCkqMkA4HqfIVAeC9pTpI0XEoTbtnKsFYKB6MDkkD84yD7V0ePdokcbGK1X7RKNiQfukP7TD4j+yv7qiPEbJp0a44hIXCAkAeFV9owOhOwzuTWeWdrCBevRc7eNndcLvpv8Ahcvne5sru6M8ZYBsBnc4RiowGRANZwPM4HtXc4ZwG3s4wznUSARkkkg7+fQVW1tE6ss3dpIFLnQRqYgblnwNwOmemRmrJ5Q5bPFVM9xIRGrle6Q7kjHVh5b9FrmLEkrhEHkgfQfOyqnwz3DMNronTQ9Otricw88fgj/7R/mfKup2ccnR3hNxdK7d06NHnKxk4yRpI8ek436VJLDsujiu1kDKYEcyJCUBOo9AWJ8QHUefSpyK5DhwxQhicw3t+7rBUEY8qpm27Mrh7t4yhhTVIe98LR6Mnuwgz4juOvQCrnpWhzQ7dWvjD6tUXecFfhzhLmIbnCzY1K//AFHof2TWrccOUkSQERyLuCBtkbg7dCD51cPOfFLe3tGN0nexuQmjAOotnA3IA6E5ztiqbv5oopM2jySQsM6XUh4/Yno6++cj3rz5oMpzMOvRaGZ429o0UBzx+FY1p2pwpaBpwftKjS0S9Sw/GD0CHrn6V8uV14ldXi3czGG3IOIiSAVxsFQj1wdbYJ9MVVlzJK82e7IZVyuTuPMSA+ucbV+iOE3qzQRyK2sOqnV67b7eRznatkb84F78qEc4IIaPX8fn6LbrDVmsGrlxZpSlESlKURKxWawaIgrNKURKUpREpWB1rNEXN47zDBZR95O4UdFHVmP5VHVjVb8T5jueJsV3gtz/AMtT43H/AJjD/Cu3rmvh2pf1rB/cn+NffhHQVjxMrmigsWImc05QvQMFkm+NugFQzj3NEl8zRxKxWNS2kbDV5E5643qU8M/rSD5v/A1o88f0+b/04/i1UwQN7MyHUqtjjA3t2/yG1rS5V5xns4ysUdtIHXOCrBgAcYLDJYH0NbA7ZLyAgLbW6Rqp+6UOu5/ENug89qlnZl8U39mH/CKifa5/Waf3I/i1epHIyNhzNv1ql6OFhfI4NLt/BS7gnbFD9mL3hVZQcKsYY69gRgfhOTjc+VfX/fVaaf5uXUBkqdAwR5ZLb1TPHf5tP+j+DV8+X/xf2l/ia63L/j9oRrdb6fCwunc1hPTRWdZduLCfNxCqw+IFU1NIB1V8nAIOwwK7kHbVaOB93MGP4SE/jqx0qluNfzTfMf4hVi9ln9FHzP8AirsQaYS513db+Hkr45jMLAA4/tfS94z/AC3xC0jkxHb63Aj1ZdioJJcdBkLp9gT61ZdxyjZyAhraHcEbRqDg+4GRVT339fj+8t/8Qq76obzalE5xBa43RX534nYvbXMpAJSM925JJK4chGPsRpGfXFWB2Vcb8UlsTsR3qe3k6j9x/Wonxz+n8Y/uZv8A6q+vZN/Tov7Ev+EVmLckgI50U4GgMI6X8q76UpWxSSlYrNESlKURf//Z"/>
          <p:cNvSpPr>
            <a:spLocks noChangeAspect="1" noChangeArrowheads="1"/>
          </p:cNvSpPr>
          <p:nvPr/>
        </p:nvSpPr>
        <p:spPr bwMode="auto">
          <a:xfrm>
            <a:off x="4529138"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a:p>
        </p:txBody>
      </p:sp>
      <p:sp>
        <p:nvSpPr>
          <p:cNvPr id="2" name="AutoShape 2" descr="data:image/jpeg;base64,/9j/4AAQSkZJRgABAQAAAQABAAD/2wCEAAkGBxQTEhUUExQWFhQXFBgYFhgYGBQYGhkVFxoYFxoXGx0YHCggHB0lHBUXITEiJSkrLi4uFx8zODMsNygtLisBCgoKDg0OGxAQGywkICYsLCwsLCwsLCwsLCwsLCwsLCwsLCwuLCwsLCwsLCwsLCwsLCwsLCwsLCwsLCwsLCwsLP/AABEIAKgBLAMBIgACEQEDEQH/xAAbAAACAgMBAAAAAAAAAAAAAAAFBgMEAAIHAf/EAE4QAAEDAgMEBQUMBgcIAwAAAAECAxEABBIhMQUGQVETImFxkQcUMoHRI0JScnSSk6Gxs9PwM0RTVMHSFzSCg5Si4RUWJGJjc4TxQ6Oy/8QAGgEAAgMBAQAAAAAAAAAAAAAAAgMBBAUABv/EAC0RAAICAQIEBQQBBQAAAAAAAAABAgMRITEEEkFRExQykeEiYYGxcQUjM0JS/9oADAMBAAIRAxEAPwDnjl8gSA2nWJSMwJEakgVYZu0n3n+YZ9vo5erkaFMNjgM+eeVXWQBHj3D20t4HxyE2XBwTB5/+o+yi+y7ckyfz7KE7PSJjTmaZLDs0qvMt1pBZhIjLlVlKxl2a1RTV60bAAJpA8stipCCe785V4k+Hrr1BPq40OQsEraedXGE6TVVCeINX2a5EMssjOKvs1RQattq0pkWJnqWqtNGqWOe/lVphpZ4YRzOvh7adHcrTxjUWH7FNneF1uA2/6Taf2nEpA569804WijhEiOQOoHbQe82rbsOhObj6kYxAkhvMAlWiUkpOU5wcqv7PvukziAeFMjywl92KlmSyEKysrKcJMpZ23xpmpZ23xptW4E9hQvNaFXNFbyhdzV5GfPcD3VDH6J3VU3Wmw10rrpbT0pbENKcJUEBZPVUIEGmcyissVyuTwiHZmy3LheBsCQJUpRhKRMSo8MyBxJ4A0zJ8n/VSemWpSjACGIHvuK1g6pjMDUUx7uCxZeaYtXE3SXQXHVSlZQpASEThACZxLOE5iTzp/UpA1PgIqnbxM28Q0L1PCwSzYss5Wz5LVGJeUjTVDZP+V0/k1M35Jyf1kj+7H4ldAvtssM+mcIwlRUoKwgJicStE6iJzPCa5rvj5V0R0dqMRUM1lMJT3JVmo9+Q5UKut3yRKqlPGNQNvNu0xZLShy5KipOLJLKYEge/eBOvDt5UDxWeIJ6Z3P32BjCNdT00cPrFDNhXTj16lThDjjiimXFCJJkSVBQAEcuNWrnbrbThQphKi3CJi3UeoCmQrofimew+pnmJdwPAhnBM09aGfdXhnGbbA9eb+lXNjWltcrDbbj+IlIEtNZ4jHB7hqeyhD+8bZRCWE4ghKQVpYXOGACqGwTkOepox5MEly5yJQVB1UtynDlkBGgnhplQviJ4bTC8vBNLG7GPaG4bbMFVw6QcWabfEBhjWHMpnLuNLN+1ZtpCg++qQTAt0pOXCFujOunWG9eG4XaqUl91sgFBwtPEFIVKZht3IjTCRRgMWd5iThSVAHEhacDiZyMggH15jkarectW7LD4Orojk26exWL9akNPOoKUYjjaayEgR1Xjnn9VM39F4j+tH6EfiU47J3WZtXFraThK0wdIjIxl25+uiuDhQy463OjCXBVY1RxDebdZ6yIKyFtqMJcTMYonCoHNKoBMZgwYJgwDruO+tqHLC6B4MLWMtFNDpEn5yBXDU1pcJe7Y/VujN4vh1VJcuzBiYSI/PrrdK/E8OX11SxTrpy/wDVWmYGaiPZ2VlNG0mHtnAJGen1ntNGrV389lLtkoqPEdpy/PdRy0EVXmXKtQ80vKRyq2y8NPyKHNryqdBEVXZaigklfGt0a99VWVSKtFtSUYymE/DIIT/r6qhJsJyUFqWkriJOelSN7UbJwgyvgACSfUM6Xdp3SEhKnQtSFZCAtKZzylHWUYHAjhzps2Ld3AbizsAkEZLdUllPGSRCnDoNQqZ1FPhS3uU7eJitgjZWLyv/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yvEVO3b2cCG3Ex/wDeZoHXrzEuzTlO+C8RzPzVeyvfPEcz81XsrlqU237K98HPxa2wW37G98HPxaslVnT/ADxHM/NV7KXdsOTMBR7kr9lKWC2/Y3vg5+LQ28Fv8G8T/Zc/Fo4PDBksoL3bSvgL+Yv2UMuLdf7Nz5i/ZQpZZ4Ku/mr/ABqrOra/aXY/sL/Gq0rGVZVosXNm7+yd+jc/lodtdhabZvGhSZvVRiSpMjoEZjEBIr1pCHFpQm4uklagkShwCVEASenyGdCmT0iUrKlqykBa1Kie80xSlN4FOKhqdB3LcUi1SGkgOLedlQAxQkNceAzohtvedNkPdnFOvqHUZSc+OZjQZHM8sqUf95XbWwaRbt4nnXbhQXE9GhtLOJUdxmTkIJopu7uv5u4pVwsOXSnUJdXKlAs3bK2xE6+7EjFxwcBVWxLnZarlJ1pLTTcC71W1y+0p67WUkOAJYTkhsYnkHF8JctAzJyWKStl7CfunA1btqcXnIECADBKlGEpHeRXVN40qdtHFHUtocI5KKLYkfPbufrofuqgN7NcW36T12UPEa4EthSEE8B1if7R50FslGvmFOfhyl2xkCt+S+7EEm3wpJKj0wMSMgYI49o1oonyV3GGQ3bkzkcS4KYJBnpzmTHCADMnSjV1aIStoNgnGUxBzJSpBQsZkEE90wRAIkvgt0W1oUBwoQ0yodIcykJSSVwBwzMAVXqvlJvQfS67K85+rOq+38nLz5KHo0bmeCRBHDV+QZnLOju5e5dzZuKJS1gIAkKg8ZykxmeZ0o2vaRQpRVtFEDDI83yCRiJjrHMwc89IgmK2G1ymEKvkhZPVV0A6ycJywlOSsQURqISnWae5NrASrimn2Of72eTS/uL159voglTgUgl3CoYQlIOScj1atsu7Qs+ib2kwX2StCG7lpYLjSlnCkFaSFakCVRPNWldITaXC0hSbvVGR6BHFPpRiicUnsEDOCVFUthWShI4zxpbWgxAdN3cMZKBuGhxEB1PbGSVjug9honZXjT6cTSgeYzBB5EHMHsNbBNDr/AGOlaukQS08Bk4jWOShotPYfVFVRxm9rZFjd/JH/ALpdcAb0HdXadvbWdFndMXKIcVa3AQ4gEtuENLPehUAnCfUTXF29B3Vqf0/RMzeP3iAhAq7ZW5VBPfVG1bxKApr2TZlZCG0FasskiTPcNBrmcqpTlg06453JLW0OvCi1u0BR7ZW57qo6RWDL0QAtU8NDH59dHE7HtmFYCjpHdYV7orvCE5cORpPhTkWfHrhtqKdnaOueghRHwohIHMqPVo+d3VNNl10qMDqtNJxvLJ96lKojnJ4SchnRq52I7cpwOS20cikqIJTnA9zOKJAyBQe2ilju+y2Iw4skjPQ4RAnisfHKo4UyPDxW4mfFze2gp2zLuFBYZ6NWZWlTQunhnkmcaWGzhIOcnrAR1SSbb2PdvhHnDqWkoGQRDz2Z1LjiQ2lRgThbOpgimVCQkBKQABoAAAB2AV6DTVBLYruberBK7S2skLfKVKUkCXFqU64ZIAAUs5SSMhAojsfaaLloOtzhJIzEEFJgg1rtBDam1pew9ERCsRwiO+RHfNJl35QNm7Pb6Fg4wiYCCSmSZJK1ElUk6ianRELLGPb5KFBQ0UMzyKYBn1RSBvLvfboKUpV0iwZ6hThzkEFzMAwOAVpmKUd7d+HtoFIzDaVYg2lEAHQEqOajBI1gTpNC7dpScSswrDII4HENPqoGxsVoP2zt4HHOkewthfTNLSI6pzcVBOp018AKvbRZvr7pn0pt2lBqG2+iZeKikKIBW43JJkjgBIy1JXLMJClpRiA6ZRVOGJSVgJSE+9GJWuelNmxNpFBHKq8rHFlyNCnHOz6CQ1s95dutxZtgtKpAVZWfWB1ABZnFpPdRjdS3uVwlDrCPi2tqn/8ALYroatmNPhZHVUtBCiOZHpdhpX3f2e5bXBbX70680nQjsrrLHjQRGtLKe4bZ3evT+tt/4dj+Spf92r797R9Ax/JTRbKkA1cFWYPKK0lgTP8Adq+/e0fQMfyUF2nsa8TM3LR/8e3/AIt102lnbfGnVrLFT0Rzt+1uRq6z/hrX8OqL7dx+0Z/wtp+FTHea0LuauKuJSlY8gxRIu7QHCCWbZasKUIBWXnAVYUAAEhI0HCljZX6BHxRTQ9/XbT5Pa/fu0sbK/QI+KKmrcG70+36OgbkoGBgLSktvG8YJIzClJYWEg8ApKHPmiiTYUptvP3VTDlsrtubRRcaPrwOq9YoZuwvpLHoEH3cOuPs/9xjoFYTynGkHsWaMLeCsbjUw4lu9aHHpGsKHkQdCUBAjmtVVbPWy3V/jX8FW4aDiFhE4VhcdzvurY8NpEf3XZXOdj7zOWCle5B5h4AONLxJSopOSkqAOFQzzAP1COm4CkkIMieoeEElTMdmC8bH/AI3ZXK9+iVP9GgENNJgTISFK659LQ5pBA4hVc8ODTEtf3V/DyOm7G+lst3/htnPKcCSqS82QkZAmVmBrE6500nfV2Qk2C8RBIT5xbSQNTE6Zjxrhewdtu2ay41hOJJSoKBKVCQeBB1GoNHGfKFcFYX0LOIJKRk7oSCcuk7BnSIxS0RajGMViKwdSe36Wl9to7Oe6RzFgIcYIjIr62gGhMkcKY/8AbZyC2FJKjABUhWefFMgZTr21wu630vC+y6OjRhJSEBKsBx5HFKpOnAiIpuTtm4fU0tSGippWJMF5InTMBcKHfS7ZKO7wWKYOeyyM+1N/1Wxh6xdSJKQQ6yoEiTGRkSASJ5Gruxd9kXLqUJTgStEoUTONU5p4BJHLOZ4cea79bwXpSlRaYCELB/RhZxwQlRxzpiIy+FUG7u8xOEEMoQVZkMM9RyAAo9XQECTrHdRrEo6ASi4Swzu4Nb0qbt7TcfCkreWh5BhacLMd46lHxbufvDnzWf5KQ4pMPcq72p/4G7+Sv/dLrgLeg7q7tvSpabG7C1hafNH+soJSpJ6NfwQAQdOffXCUaDuFaX9PWjM3j3hxyPGwtwbW3AXdO9IokBIKuiQTlAgHEoyRliznSnyytV4QhlnA3AjFDSYyHo+lpn6ImNaN2Vg216CQCdVElSj3qUSo+NWqrF3IOttmEem4TPBsFvL4wUV+sEVdtmENjChISNTA1J1J5ntOZrcUF2pvVaW5KXHk4hqhErUD2hMx64rm0tyUm9g1NeGuabU8pLigRbshHJaziPzRkPE0mbb2xcXIh51axnCcgn5qYH1Ut2x6D1w0uuh1fbe/1jbEpU7jWNUtpKzPIkdUeNIG1vK5cOA+btIYR8NZDi/UCAgH1KpLNiVe9/hUzWwlEgq05GAPCo8Q7wX0RU2tvE9cqBdeW4fhLOSe1KRkNToBUmxLBSXQsqQVDGMynMKSpOQIJnrTpI4RRe02I2DpJ7BP2d1HbS1wxCIiI5+FC7Utg1w8n6gHs3dgheLpcE8MJg5CY7KNK2akHDPaFCRnR5mwMSoZ8ByqRux499IlNvVliMEtEALe2gxV+3TGYq2u3z0qVu0PKlN5LSwkXNl7UUkjs17qYn2k3KAoGHE6do5UnoSQaNbNfKTXRfRi7IKSytxp2UuUCdRke8USSaHWFwFZ8TrRBFXatjLtTTNjSztvjTNSztzjVmrcrz2FG81oXc0UvNaF3NX0Z89wa9/XbT5Pa/fu0r7K/QI+KKaHv67afJ7X792lfZX6BHxRUVbk3en2/QY2JtXoVjEVJSHErSpGZQsdUmPfIUglKk6xhIzSAXNjbVoFEt3dslCXw80Fr6MgOyH2ShcKAzUsSIlQ5Up7sbtrvXFAHC2gAuLiYmYSkEiVGD2CCTwBdrfcq2TkbfHwlbqyo9vUKUj1ClcQq+bfUPhnZy7aAN7ajZPRtXdm02BhCzcMqX0aS5gQlIOFJCHlIBM5JTOlI13stx0uKcvLNSlAhM3bR1PHPlNdYVunaj9SHz3/AMSol7tWg/Ux865/npGYd37fJZcZvovf4OPu7tqOQurH/Fs1asd2kD07qx/xTR/jXQ7jZtsD1dnz/auv563tdj26j1rBIHx7n+eh+ju/YP8Audl7/Au2OzLRIIVdWcEQR07RkeNW7PomF+53to42fequGgpPcZzFMg3dtP3MfPuf568O7tr+5j51z/PQShVLRt+3yMjbbF5ikvz8FC6u7N1tSF3VrCwQodO1oe41z+x2J0Tih53ZKbMifOmgSAeqqOfMdprpyd37XjZJHLr3Of8AnrZW71mMzZgD49x+JUV11Q2bOtttt1kl7/AvbPvkoDa/O7MPNdUHzlqHGvgqz1GndHIU/tb6WGAFV5bAxJAdSozyGGSfVQNO79if1VP0j/4leq3ZsjkLZI/vHwfHHRSjXLdv2+RfNYui9/gBb+b9IuWjbWmItrI6Z5QKQUAz0aEqGLMgSoxlkAZkJFNO9u63m6Q80VFnEEqCiCpsq9EyAMSCcpgEEgHUGletLhoQjH6DL4qc5S+s7ztjey0tMn7hCFZdQSpcHKcCAVRlrFJ20PKtikWtueIC3T3wrAnUaHNQrkdraYlH1E9p/wDdNez7MACsayzB6GmjmeWW9o7cu7r9M8op+AnqI8E66++mqzFjRNm1FWUMRVSU2zRjWktAb5kK2TYidPCixb7K1DfjQcwfKiuzYJgcKIW+zgYETP5z9lYynjV+1PfXZZDibMbMEQcs9BkIjs1onbWIAgAfVXlurw/Ptq+l0cKlMVJEDzECoCzlplREHnULxFdIGINu3EoEqql5wpZ6ooVtXamJ0pByTllzq3avxGdDjA9RysnpUoKgiKJWunpVRfvUERx/j30IutphPvgO8gfbRJNndDoezn4imO1ckVx7Z22lYgUqxDsINdU2Fi6MFQgnODyp9LaeClxUElkKUs7b40y0tbc41fq3Myewo3lC7mil5rQu5q+jPluDXv67afJ7X792lfZX6FHxRTHtB7BdW6yCQi0t1ECJIS88SBOU5UIZXaoQERewBE9FbT9/QQlyvLDsjzLC+36Om+TRqLIkCMT7hUZzlKWwB4TTILloGMYkc8vrpSsNp22JhjZqnFMqStb2IOdVZwQCViQowZSMhA04mhZcTB7KqWS5pNlyqPLBJl26vJHVnvq+g5DsH59dBHF0ZMRnEYc50iM5mgw+gbPSns/PKtSgfn7KGM2iUuFfRo6MhKm4aTiQYEmAMU5A5D7KtC/SoKKIVAOFIUApRAmADpJyE0Mk0s4AUkyUoPAnXPPQdkD7a2Mjj3+ytkqB0IPcQcz3V4pUaCe4iSfWQPrqFoERh0yZQZyk9XM5wMidP41t0wOXqz4zrUkf6e2tCPZXPucKu0bpDIdVPUbxkxmYTOX1RQphFysY3Hy0o5httLZCQdAorSSo89BWm82ysRf6NUKOOEnQqkkCe+q9peP4EuphaCJBzJTzy1SoERB0I7KlBk+1791Lbtq9hWty2uFKUkBKQhplxxGRJOMONpKoyGJEcaQEnKr9ptFy5vbhwkBLdneNgCYwC3enPnjKfyKHt6Duq9wjxkz+M6fk22UzlPOme00oNYoiizC6w5vJ6eqPKgs0KlNUkP8AbWy36UPTLKnK9BqoFTVpKKgImSqrtuoCJoeDwqw2quIYVQ4PrqXpuB9dDA/Wi7uuI5RgQ+Pz4VS2pdhDaldmXfoProc1cZ65caq7euZSlHPrHu0FSmA4YFF22XOJCs9TPOpf9oPRGAeJiiAZqw3aUXMTjCF9xt9w9ZyAcsKRH16/XRndzcvp3QlQwp1KonL16mi1js8Yh3087H6NAGYnSmRlkr2PGwP3U3aabRj6MYpOHFnEZToB9VN7egNeFOWVbMjKnRjhlGybnqyY0tbb40yilnbfGrdW5Vs2FK81oXc0UvNaF3NX0Z8twJtf9O18hZ+8foe9RHa/6dr5C194/Q5+ip9IF/qOj+T1I8yBgT07ufqbo46rOgG4aj5imP27v2NUdKYqhb62aNP+NfwaLSCM6LxlzH20INGBw7qSxjNVTz456eFQXVolz0jkdQYI7Nc+HCrEVhnn3+ygST1YLSYPaYLa5CVYMOQQZBM5kpKsoA4DOT652nWyQQSkkmAorSeMnCo/wqVDoOXHiNMhlx/OlQXDZLiTEiCCSAYSYkDLQ4QdeAp3Msag45FoSP3iEKQlRgrJw66DX7RW75OUAEg5dnCoRZDFigCCOjCYgCMzERJkjuGRBJq1PGlWavlRKUnnIsXbcqViAJxGcuMmgD+x1trLlu6tpRPWCSIPbCgRPbFM1yPdF/GV9taRRJDBQttltMMvpS2Qo290pThVKlK83enFIzGZ9dJbeg7q6xtVseb3J5Wtz9w57a5Q3oO6rvCdSjxv+oWaRFTYjXjeYqQJrDZ6hGyFmrbZqAIqw3lQMlEqFfbV5Bqo321ZnLKoDRukitlEVWOlelz/AFqAiRa6gLhrxTtQtmak7mLbT0SScoqj0pcUVHifAcB4VDeXQJjgNe0+yqTm1Eg4U5nQAdtEosW5ZYcbgDPhWru00I458hQhq3uHXUskFGLieX8aMvbiLSps48aMQC4EEA8e6iUO5DnFbsEv7ZUo65cAKa90Gn33QAkgIgqK5EA6QNTNHbbdG3Spp1tISUEYhzERPiabZSiFZCRBPPiP406NYizjFjEEaWqyUiddDVpFVbMyVR8IkeurY1o4dyhIkFLO2+NMopa25xqzVuIs2FK81oXc0UvNaF3NaCM6e4F2v+na+QtfeP0Ofojtf9O18ha+8foc/RU+kC/1fgfPJ5dBVqtv3zbxJ+I4lMK+c2oeFMYVXH9nbTct3A40qFQQQRKVJOqVDikwPAEQQDTZb+UdsD3W2UFf9N5MeDiZHdJ76rX0S5srqWuH4iPIoyew5uGiLN0kgSoAxnJj7a5+fKPb/u730rPsrB5SLf8Ad3vpWfZVd0Te6Y/xodx1uXZWlUphCipM8DhKJy1yUrXnVrzpGhWiePXTr40gHyj2/wC7vfSs+yoG9/rYEnzd4k/9Vj1D0eFcqbF0YKsrX+x0kXCP2ieZ6yfbWdOj4aM/+ZPtrnP9IVt+7vfTM/y1t/SJbfu730rPsrvAl/yF41fc6GbhHw0/OT7a189aGXSIMcAoEn1AzXPf6Q7b93e+lZ/lrRe/9qdbZ4/3rH8tQuHnvhneNX3GxxcqJ5knxM1rFKSd+7YHJm4jl0zB+1M16/5QmI6ls4VcAp9pKfWUoJ+qj8KfY7xq+4e3hfDdndLVp5u4gcJW6ktISO0lf1GuVJGQoht3bb12pJdwobQZQy3OAKIjGonNa4yxHQaASZoVd4apwTbM/irozaUQsyqrDS9KGNOzVppdeeaPWphRpUiplHIUPYVVsGgaDRIFcqmDscagSa3jjQjCVxZI6sTImeVelVapNbIEjt7K4GTISg1Ohj3NS+Og8P8AStwcvXFX05IQDopSh6ykVOQGznl9dp6xW4ExIwg9Yxwoj/tqyQhtYBWpKh1UpUDlqZIA9tCN7NgKQ8t1GbajJjVKuPq7e00Jt24q2lHGSo/EcsHQdub+Mp6JVqgvGQV4gUYUjIpEicR4cKr7zeVQrb6K0bW2pSRjccgKQZkhCRIOg6xPHSlq22cHCADB4cqPWW6alwHG8SSddD3pNdzRXQLyspLczdzyi3S3m03Dg6LFCsKEp1PE6+FdXuFYnNZASCn11yDeDcFxiHLeXGyYKcsSDE+sZU8eTzbQuWgFn3VtISrtSPRVSrtVlDY0vws9V+joWzTIxc8vCiBqnZIwpCatJPCm16RM+e5uKW9t8aYwaW9t8as07iLNhTu9aF3NFLvWhdzWijNnuBdr/p2vkLX3j9Dn6I7X/TtfIWvvH6HP0VPpAu9X4GDcnd9D+N95JW02oICBMKcIxdaM8ABE88QHOug39uUBroekbbkApZGBHr6MAilPdW+cbsmw1qp54kTAIAZ4TmaaNg3K1dZZwq0iVa58Cog89BWffY5WuOTR4epRpUktwhtxa+hxIW9lE4FEkj+yZ8M6E7x3z6UpLDygQknrLIBiMlGQPWaj3na6MF2VIJyVgmDyJjLxFUVK6RCVHMjU668RlkfWBr2Uly6FmEdMhNO8rcJQ4/DnR4ykOLSoJGpMEGO2kXeXeh5UG3u3uBAQ66ZQZAVkcxI1PKn+5WGm28CcuhQZBIUZgekmJPEknxmkrfix6XbCk9Y4bJAICsJPWcIzGhmM+Gtc1pqdF8rykAGN577jcXPbLjvtqSw2ttB64wNXVyqeAfXlrwK+w+FUbPZK3LwsdOoYUYlHESVIThgiDCVHECQRlJInIUV3St1J2o83MwhKhJzATOhOka5e2eWEdKTnuize221veP3ciNH1++mAQV8YOvKql3vJtNLeJbzqVtGFQ4qFDq5KTi9LrAyOBnnXTn7tLhKEE4+kQUCCmVNKxQekTAiJicwDQPfZYWxcDEFBKmxnHVOYIGpBySCMte3OQGi95Nt5F3A67i1SffKJgxpJ4V0FQnIiQRx+yuFeSy96Najnhw9bLIHnPh211Wz3g63ROCHFTg5KRrIOkxw8KjVMjRij5UdzWkMqu7dAbKCC6hIhKkEwVgDIKTMmNRi4xXK67JvRcBVvcJ6UH/hrjEjOD7g56sjBz5VxlGg7q0ODscotSM3jalGSaMtXaJNqoLZdtFWTWNJHpK3oX2TV1qh7Koq62aU0PTLYr1JqMLHOvSuhDybBVTsmarBVSNmowQyVS9e+iDkFieKFpUPsP1GhJVrRPZagoKQffJI9cZVzBwVHwCfzBHKl3aWyEFXV6h5cPD2UwhOXaMqjuGAsZ+o8aKMsBxa6iv0K0ZltRjLEnMd+WfiK6LupcOLZzbUpAGpiRHEDU+FJzyFt58Of50qzY7xKQeP1037ll4lDCH1/ZrrqShshBUIxLiJ5wM57K9TbNtXFulqOq2ouLiCqYABjuOVL+zt6En0vtNMFtfN5FOH1VxXlCaeX9xyRpUmtQ2qsSQeypacjHe5sDS3to60x0t7a406rcVZsKt3Qu5ond0Mua0omZPcCbYPu7XyFr7x+hr6hzFE7t98RhehKRhSC0wuEjOJW2TGZ41Qdvrkf/OPoLX8KuhzRWMET5JPORv2GhaLVlJCkLLrpSlQKSUqDUKAUMxkc6aGbBsqSXYxapUMs+RHCldneN59VrdXnRhCC6030aSlJchsqU4VKIE5QJGh1q+dslT+Bw9GSJSYhCv8Alkzr6qyr4vxOfrk16JLw1DoSbxXCgoYsZQCMUcuMgajxqZL7SUoW0epikySkgRnBAIBz5HSgtxelxeFtCgQYJVMJOfEZFNWRsxTSVukt5ON5pJgSFgkz24fGq8FJPUsyaUdCDaNo/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qlNvQd1dt3lbm0uTytLj7ldcSb0HdVzhepR4zp+SuBBojbKqoUGpGF4TWS9TfjoFECrCKpoXJ1qZC6Wx0WWSupEqqtiqRFCMyWgakCqroNSpVQnEqzUlo8UqHfUCgK8Brji/doheIaKzjkTVYKImpg/KcJ9RrRpM5VBKPDmKrPbPSrs7qvJZjI1uWqJMjLQNY2GVEQYpy3a2DhIKlYuzhVTZrA9dNuy2wKNPLAttnjGQs2MJngfqqyK0TXoTFPSwZr1PSKW9tcaZQaWdt6mnVbirNhWu6F3NE7qhlzWnEzJ7gi6oY/RO6oY/ToleQ+bmbWSxZJxqASXXiUkA4gA1OpByn66DbU2r544SyVFAEgLKYInMJnTTQ1Y3QsGLy1dt3QC40suo9EEoWlCVDEoGBiQJiPSTUZ2MGXEJWEWiSCWycS0Ykx1CqEiTyHI1lXwbsaRscNZGNabLFlcoQcPW9HmAO4iYNQbUfQEKCwsJ4BtQGYzIVnJ4eioca1sd9mkKfD7YJV1QEBOEpGUic9QSMROsTS1ah55ag0gFIWClZBEYTKFKAME5CfXXKiMJfW/YKV8px+he4+I3OuikrxpcW4lRUhYSgkLJOfwYCljSeseNU7HcS+auU3DaGUkIUkhSsQKlKxFeRBmm1hxl1SnXW3A442EOJCpRkBOEyDwEac4nOvV7OtVJUALlOLim4fGGElIwe6wmAdBlkMshQkRb6gFG4l55mm1U+kpSkpSetiwwQAqF4VhM5Ap4DkK12dutd267klSXPOHS4tODqHORnJVke0UyOsWsglD2IEElLjiCojirA4AfDnwyqcbUCUpQ2g4EJCRjUoqyyGZJJyHEyalaHPUVG92rwe/EFstn3PgoYVKHWjERkTrkBNW9m7ADKwpa1qcHMISJKSmYidCeNHGr4BalhsBS8OI4lZ4RAy0GXKtH3itWIgaQBU5b3IwkeoFTCqyVxWwcNQSVt4E/8JdfJLj7ldcUb0HdXX98tohmwuFKIBW2plsH3zjySgAc4SVKPIJNchSMqt8Ityjxj2JWjNbKbrKysY9CllEQURVlu4rKyuZMXhk6HQanQ6KysoWhyZOhyanRyrKygYSPSa9Ne1lQSSNqqdpYma8rKg4K2riVZK8al8zIPOsrKhHMv2bUQaPWrsVlZTYiLNQ5brkTU9ZWVZiUJbnhFLW2jrWVlOr9QqewqXWtDLmvaytGBmWbge6oY/WVlPiV5ENvdLaWFtrKFp0UNR45EHQgyDxq3c7ZDv6e2bc5YXbpkTzwocKPmhNZWVEq4y3OjZKGxrb7QtkGRs9s/GuLpX2miiN70pjDYtCOTz4rKyl+Xr7DfM29y435Q1gQLNqP+69WyvKKs/qjX0r1eVld5evsd5mzueDyhL/dGvpXq9V5RFn9TZ+leFZWV3l6+x3mbO5n9Ii/3Nn6V6tk+UZwfqbP0r1eVld5evsd5mzuenyjL/c2fpXqiuPKI8R7nbMIVzKnlj5uJM+NZWV3l6+x3mbO4sbV2k9cuBy4cK1JBCEwEobB1CEDIdp1PEmq1ZWU6EUlhCJScnln/2Q=="/>
          <p:cNvSpPr>
            <a:spLocks noChangeAspect="1" noChangeArrowheads="1"/>
          </p:cNvSpPr>
          <p:nvPr/>
        </p:nvSpPr>
        <p:spPr bwMode="auto">
          <a:xfrm>
            <a:off x="155575" y="-192088"/>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sp>
        <p:nvSpPr>
          <p:cNvPr id="3" name="AutoShape 4" descr="data:image/jpeg;base64,/9j/4AAQSkZJRgABAQAAAQABAAD/2wCEAAkGBxQTEhUUExQWFhQXFBgYFhgYGBQYGhkVFxoYFxoXGx0YHCggHB0lHBUXITEiJSkrLi4uFx8zODMsNygtLisBCgoKDg0OGxAQGywkICYsLCwsLCwsLCwsLCwsLCwsLCwsLCwuLCwsLCwsLCwsLCwsLCwsLCwsLCwsLCwsLCwsLP/AABEIAKgBLAMBIgACEQEDEQH/xAAbAAACAgMBAAAAAAAAAAAAAAAFBgMEAAIHAf/EAE4QAAEDAgMEBQUMBgcIAwAAAAECAxEABBIhMQUGQVETImFxkQcUMoHRI0JScnSSk6Gxs9PwM0RTVMHSFzSCg5Si4RUWJGJjc4TxQ6Oy/8QAGgEAAgMBAQAAAAAAAAAAAAAAAgMBBAUABv/EAC0RAAICAQIEBQQBBQAAAAAAAAABAgMRITEEEkFRExQykeEiYYGxcQUjM0JS/9oADAMBAAIRAxEAPwDnjl8gSA2nWJSMwJEakgVYZu0n3n+YZ9vo5erkaFMNjgM+eeVXWQBHj3D20t4HxyE2XBwTB5/+o+yi+y7ckyfz7KE7PSJjTmaZLDs0qvMt1pBZhIjLlVlKxl2a1RTV60bAAJpA8stipCCe785V4k+Hrr1BPq40OQsEraedXGE6TVVCeINX2a5EMssjOKvs1RQattq0pkWJnqWqtNGqWOe/lVphpZ4YRzOvh7adHcrTxjUWH7FNneF1uA2/6Taf2nEpA569804WijhEiOQOoHbQe82rbsOhObj6kYxAkhvMAlWiUkpOU5wcqv7PvukziAeFMjywl92KlmSyEKysrKcJMpZ23xpmpZ23xptW4E9hQvNaFXNFbyhdzV5GfPcD3VDH6J3VU3Wmw10rrpbT0pbENKcJUEBZPVUIEGmcyissVyuTwiHZmy3LheBsCQJUpRhKRMSo8MyBxJ4A0zJ8n/VSemWpSjACGIHvuK1g6pjMDUUx7uCxZeaYtXE3SXQXHVSlZQpASEThACZxLOE5iTzp/UpA1PgIqnbxM28Q0L1PCwSzYss5Wz5LVGJeUjTVDZP+V0/k1M35Jyf1kj+7H4ldAvtssM+mcIwlRUoKwgJicStE6iJzPCa5rvj5V0R0dqMRUM1lMJT3JVmo9+Q5UKut3yRKqlPGNQNvNu0xZLShy5KipOLJLKYEge/eBOvDt5UDxWeIJ6Z3P32BjCNdT00cPrFDNhXTj16lThDjjiimXFCJJkSVBQAEcuNWrnbrbThQphKi3CJi3UeoCmQrofimew+pnmJdwPAhnBM09aGfdXhnGbbA9eb+lXNjWltcrDbbj+IlIEtNZ4jHB7hqeyhD+8bZRCWE4ghKQVpYXOGACqGwTkOepox5MEly5yJQVB1UtynDlkBGgnhplQviJ4bTC8vBNLG7GPaG4bbMFVw6QcWabfEBhjWHMpnLuNLN+1ZtpCg++qQTAt0pOXCFujOunWG9eG4XaqUl91sgFBwtPEFIVKZht3IjTCRRgMWd5iThSVAHEhacDiZyMggH15jkarectW7LD4Orojk26exWL9akNPOoKUYjjaayEgR1Xjnn9VM39F4j+tH6EfiU47J3WZtXFraThK0wdIjIxl25+uiuDhQy463OjCXBVY1RxDebdZ6yIKyFtqMJcTMYonCoHNKoBMZgwYJgwDruO+tqHLC6B4MLWMtFNDpEn5yBXDU1pcJe7Y/VujN4vh1VJcuzBiYSI/PrrdK/E8OX11SxTrpy/wDVWmYGaiPZ2VlNG0mHtnAJGen1ntNGrV389lLtkoqPEdpy/PdRy0EVXmXKtQ80vKRyq2y8NPyKHNryqdBEVXZaigklfGt0a99VWVSKtFtSUYymE/DIIT/r6qhJsJyUFqWkriJOelSN7UbJwgyvgACSfUM6Xdp3SEhKnQtSFZCAtKZzylHWUYHAjhzps2Ld3AbizsAkEZLdUllPGSRCnDoNQqZ1FPhS3uU7eJitgjZWLyv/AIygc1kD6gSfGKsPXFuyoIeeT0hzCB6RGk4UyQO0wKBP2l27IuLhRgkFtnGwjIjVSV9IvQ6KQDOaaoWlkpi4gAIacSQoJEAqMDEYGagqDiVJ7asKqKKkrZyGJe3STgt2RBgJcKkkKnIKTgJCgeeKlzfQXKkKbUXiuBCUpOAlRgH3MEEAnOZiDVbZQDK321KLTYeQsKTl0eOOkKcsoWmdNZ1kyI31fYN6T55cugBOLCkqSkhCj0YUhaE8Qr0eJz5RhvOQs8rWCyh5bTa0tsPTCGUHoncmm0hCIlOQwpxHtWaeN2bkhtOMKBjQoWP4VyHau2LLBh6a7Q5lBCXJ9Y6bMVNuq+yvEVO3b2cCG3Ex/wDeZoHXrzEuzTlO+C8RzPzVeyvfPEcz81XsrlqU237K98HPxa2wW37G98HPxaslVnT/ADxHM/NV7KXdsOTMBR7kr9lKWC2/Y3vg5+LQ28Fv8G8T/Zc/Fo4PDBksoL3bSvgL+Yv2UMuLdf7Nz5i/ZQpZZ4Ku/mr/ABqrOra/aXY/sL/Gq0rGVZVosXNm7+yd+jc/lodtdhabZvGhSZvVRiSpMjoEZjEBIr1pCHFpQm4uklagkShwCVEASenyGdCmT0iUrKlqykBa1Kie80xSlN4FOKhqdB3LcUi1SGkgOLedlQAxQkNceAzohtvedNkPdnFOvqHUZSc+OZjQZHM8sqUf95XbWwaRbt4nnXbhQXE9GhtLOJUdxmTkIJopu7uv5u4pVwsOXSnUJdXKlAs3bK2xE6+7EjFxwcBVWxLnZarlJ1pLTTcC71W1y+0p67WUkOAJYTkhsYnkHF8JctAzJyWKStl7CfunA1btqcXnIECADBKlGEpHeRXVN40qdtHFHUtocI5KKLYkfPbufrofuqgN7NcW36T12UPEa4EthSEE8B1if7R50FslGvmFOfhyl2xkCt+S+7EEm3wpJKj0wMSMgYI49o1oonyV3GGQ3bkzkcS4KYJBnpzmTHCADMnSjV1aIStoNgnGUxBzJSpBQsZkEE90wRAIkvgt0W1oUBwoQ0yodIcykJSSVwBwzMAVXqvlJvQfS67K85+rOq+38nLz5KHo0bmeCRBHDV+QZnLOju5e5dzZuKJS1gIAkKg8ZykxmeZ0o2vaRQpRVtFEDDI83yCRiJjrHMwc89IgmK2G1ymEKvkhZPVV0A6ycJywlOSsQURqISnWae5NrASrimn2Of72eTS/uL159voglTgUgl3CoYQlIOScj1atsu7Qs+ib2kwX2StCG7lpYLjSlnCkFaSFakCVRPNWldITaXC0hSbvVGR6BHFPpRiicUnsEDOCVFUthWShI4zxpbWgxAdN3cMZKBuGhxEB1PbGSVjug9honZXjT6cTSgeYzBB5EHMHsNbBNDr/AGOlaukQS08Bk4jWOShotPYfVFVRxm9rZFjd/JH/ALpdcAb0HdXadvbWdFndMXKIcVa3AQ4gEtuENLPehUAnCfUTXF29B3Vqf0/RMzeP3iAhAq7ZW5VBPfVG1bxKApr2TZlZCG0FasskiTPcNBrmcqpTlg06453JLW0OvCi1u0BR7ZW57qo6RWDL0QAtU8NDH59dHE7HtmFYCjpHdYV7orvCE5cORpPhTkWfHrhtqKdnaOueghRHwohIHMqPVo+d3VNNl10qMDqtNJxvLJ96lKojnJ4SchnRq52I7cpwOS20cikqIJTnA9zOKJAyBQe2ilju+y2Iw4skjPQ4RAnisfHKo4UyPDxW4mfFze2gp2zLuFBYZ6NWZWlTQunhnkmcaWGzhIOcnrAR1SSbb2PdvhHnDqWkoGQRDz2Z1LjiQ2lRgThbOpgimVCQkBKQABoAAAB2AV6DTVBLYruberBK7S2skLfKVKUkCXFqU64ZIAAUs5SSMhAojsfaaLloOtzhJIzEEFJgg1rtBDam1pew9ERCsRwiO+RHfNJl35QNm7Pb6Fg4wiYCCSmSZJK1ElUk6ianRELLGPb5KFBQ0UMzyKYBn1RSBvLvfboKUpV0iwZ6hThzkEFzMAwOAVpmKUd7d+HtoFIzDaVYg2lEAHQEqOajBI1gTpNC7dpScSswrDII4HENPqoGxsVoP2zt4HHOkewthfTNLSI6pzcVBOp018AKvbRZvr7pn0pt2lBqG2+iZeKikKIBW43JJkjgBIy1JXLMJClpRiA6ZRVOGJSVgJSE+9GJWuelNmxNpFBHKq8rHFlyNCnHOz6CQ1s95dutxZtgtKpAVZWfWB1ABZnFpPdRjdS3uVwlDrCPi2tqn/8ALYroatmNPhZHVUtBCiOZHpdhpX3f2e5bXBbX70680nQjsrrLHjQRGtLKe4bZ3evT+tt/4dj+Spf92r797R9Ax/JTRbKkA1cFWYPKK0lgTP8Adq+/e0fQMfyUF2nsa8TM3LR/8e3/AIt102lnbfGnVrLFT0Rzt+1uRq6z/hrX8OqL7dx+0Z/wtp+FTHea0LuauKuJSlY8gxRIu7QHCCWbZasKUIBWXnAVYUAAEhI0HCljZX6BHxRTQ9/XbT5Pa/fu0sbK/QI+KKmrcG70+36OgbkoGBgLSktvG8YJIzClJYWEg8ApKHPmiiTYUptvP3VTDlsrtubRRcaPrwOq9YoZuwvpLHoEH3cOuPs/9xjoFYTynGkHsWaMLeCsbjUw4lu9aHHpGsKHkQdCUBAjmtVVbPWy3V/jX8FW4aDiFhE4VhcdzvurY8NpEf3XZXOdj7zOWCle5B5h4AONLxJSopOSkqAOFQzzAP1COm4CkkIMieoeEElTMdmC8bH/AI3ZXK9+iVP9GgENNJgTISFK659LQ5pBA4hVc8ODTEtf3V/DyOm7G+lst3/htnPKcCSqS82QkZAmVmBrE6500nfV2Qk2C8RBIT5xbSQNTE6Zjxrhewdtu2ay41hOJJSoKBKVCQeBB1GoNHGfKFcFYX0LOIJKRk7oSCcuk7BnSIxS0RajGMViKwdSe36Wl9to7Oe6RzFgIcYIjIr62gGhMkcKY/8AbZyC2FJKjABUhWefFMgZTr21wu630vC+y6OjRhJSEBKsBx5HFKpOnAiIpuTtm4fU0tSGippWJMF5InTMBcKHfS7ZKO7wWKYOeyyM+1N/1Wxh6xdSJKQQ6yoEiTGRkSASJ5Gruxd9kXLqUJTgStEoUTONU5p4BJHLOZ4cea79bwXpSlRaYCELB/RhZxwQlRxzpiIy+FUG7u8xOEEMoQVZkMM9RyAAo9XQECTrHdRrEo6ASi4Swzu4Nb0qbt7TcfCkreWh5BhacLMd46lHxbufvDnzWf5KQ4pMPcq72p/4G7+Sv/dLrgLeg7q7tvSpabG7C1hafNH+soJSpJ6NfwQAQdOffXCUaDuFaX9PWjM3j3hxyPGwtwbW3AXdO9IokBIKuiQTlAgHEoyRliznSnyytV4QhlnA3AjFDSYyHo+lpn6ImNaN2Vg216CQCdVElSj3qUSo+NWqrF3IOttmEem4TPBsFvL4wUV+sEVdtmENjChISNTA1J1J5ntOZrcUF2pvVaW5KXHk4hqhErUD2hMx64rm0tyUm9g1NeGuabU8pLigRbshHJaziPzRkPE0mbb2xcXIh51axnCcgn5qYH1Ut2x6D1w0uuh1fbe/1jbEpU7jWNUtpKzPIkdUeNIG1vK5cOA+btIYR8NZDi/UCAgH1KpLNiVe9/hUzWwlEgq05GAPCo8Q7wX0RU2tvE9cqBdeW4fhLOSe1KRkNToBUmxLBSXQsqQVDGMynMKSpOQIJnrTpI4RRe02I2DpJ7BP2d1HbS1wxCIiI5+FC7Utg1w8n6gHs3dgheLpcE8MJg5CY7KNK2akHDPaFCRnR5mwMSoZ8ByqRux499IlNvVliMEtEALe2gxV+3TGYq2u3z0qVu0PKlN5LSwkXNl7UUkjs17qYn2k3KAoGHE6do5UnoSQaNbNfKTXRfRi7IKSytxp2UuUCdRke8USSaHWFwFZ8TrRBFXatjLtTTNjSztvjTNSztzjVmrcrz2FG81oXc0UvNaF3NX0Z89wa9/XbT5Pa/fu0r7K/QI+KKaHv67afJ7X792lfZX6BHxRUVbk3en2/QY2JtXoVjEVJSHErSpGZQsdUmPfIUglKk6xhIzSAXNjbVoFEt3dslCXw80Fr6MgOyH2ShcKAzUsSIlQ5Up7sbtrvXFAHC2gAuLiYmYSkEiVGD2CCTwBdrfcq2TkbfHwlbqyo9vUKUj1ClcQq+bfUPhnZy7aAN7ajZPRtXdm02BhCzcMqX0aS5gQlIOFJCHlIBM5JTOlI13stx0uKcvLNSlAhM3bR1PHPlNdYVunaj9SHz3/AMSol7tWg/Ux865/npGYd37fJZcZvovf4OPu7tqOQurH/Fs1asd2kD07qx/xTR/jXQ7jZtsD1dnz/auv563tdj26j1rBIHx7n+eh+ju/YP8Audl7/Au2OzLRIIVdWcEQR07RkeNW7PomF+53to42fequGgpPcZzFMg3dtP3MfPuf568O7tr+5j51z/PQShVLRt+3yMjbbF5ikvz8FC6u7N1tSF3VrCwQodO1oe41z+x2J0Tih53ZKbMifOmgSAeqqOfMdprpyd37XjZJHLr3Of8AnrZW71mMzZgD49x+JUV11Q2bOtttt1kl7/AvbPvkoDa/O7MPNdUHzlqHGvgqz1GndHIU/tb6WGAFV5bAxJAdSozyGGSfVQNO79if1VP0j/4leq3ZsjkLZI/vHwfHHRSjXLdv2+RfNYui9/gBb+b9IuWjbWmItrI6Z5QKQUAz0aEqGLMgSoxlkAZkJFNO9u63m6Q80VFnEEqCiCpsq9EyAMSCcpgEEgHUGletLhoQjH6DL4qc5S+s7ztjey0tMn7hCFZdQSpcHKcCAVRlrFJ20PKtikWtueIC3T3wrAnUaHNQrkdraYlH1E9p/wDdNez7MACsayzB6GmjmeWW9o7cu7r9M8op+AnqI8E66++mqzFjRNm1FWUMRVSU2zRjWktAb5kK2TYidPCixb7K1DfjQcwfKiuzYJgcKIW+zgYETP5z9lYynjV+1PfXZZDibMbMEQcs9BkIjs1onbWIAgAfVXlurw/Ptq+l0cKlMVJEDzECoCzlplREHnULxFdIGINu3EoEqql5wpZ6ooVtXamJ0pByTllzq3avxGdDjA9RysnpUoKgiKJWunpVRfvUERx/j30IutphPvgO8gfbRJNndDoezn4imO1ckVx7Z22lYgUqxDsINdU2Fi6MFQgnODyp9LaeClxUElkKUs7b40y0tbc41fq3Myewo3lC7mil5rQu5q+jPluDXv67afJ7X792lfZX6FHxRTHtB7BdW6yCQi0t1ECJIS88SBOU5UIZXaoQERewBE9FbT9/QQlyvLDsjzLC+36Om+TRqLIkCMT7hUZzlKWwB4TTILloGMYkc8vrpSsNp22JhjZqnFMqStb2IOdVZwQCViQowZSMhA04mhZcTB7KqWS5pNlyqPLBJl26vJHVnvq+g5DsH59dBHF0ZMRnEYc50iM5mgw+gbPSns/PKtSgfn7KGM2iUuFfRo6MhKm4aTiQYEmAMU5A5D7KtC/SoKKIVAOFIUApRAmADpJyE0Mk0s4AUkyUoPAnXPPQdkD7a2Mjj3+ytkqB0IPcQcz3V4pUaCe4iSfWQPrqFoERh0yZQZyk9XM5wMidP41t0wOXqz4zrUkf6e2tCPZXPucKu0bpDIdVPUbxkxmYTOX1RQphFysY3Hy0o5httLZCQdAorSSo89BWm82ysRf6NUKOOEnQqkkCe+q9peP4EuphaCJBzJTzy1SoERB0I7KlBk+1791Lbtq9hWty2uFKUkBKQhplxxGRJOMONpKoyGJEcaQEnKr9ptFy5vbhwkBLdneNgCYwC3enPnjKfyKHt6Duq9wjxkz+M6fk22UzlPOme00oNYoiizC6w5vJ6eqPKgs0KlNUkP8AbWy36UPTLKnK9BqoFTVpKKgImSqrtuoCJoeDwqw2quIYVQ4PrqXpuB9dDA/Wi7uuI5RgQ+Pz4VS2pdhDaldmXfoProc1cZ65caq7euZSlHPrHu0FSmA4YFF22XOJCs9TPOpf9oPRGAeJiiAZqw3aUXMTjCF9xt9w9ZyAcsKRH16/XRndzcvp3QlQwp1KonL16mi1js8Yh3087H6NAGYnSmRlkr2PGwP3U3aabRj6MYpOHFnEZToB9VN7egNeFOWVbMjKnRjhlGybnqyY0tbb40yilnbfGrdW5Vs2FK81oXc0UvNaF3NX0Z8twJtf9O18hZ+8foe9RHa/6dr5C194/Q5+ip9IF/qOj+T1I8yBgT07ufqbo46rOgG4aj5imP27v2NUdKYqhb62aNP+NfwaLSCM6LxlzH20INGBw7qSxjNVTz456eFQXVolz0jkdQYI7Nc+HCrEVhnn3+ygST1YLSYPaYLa5CVYMOQQZBM5kpKsoA4DOT652nWyQQSkkmAorSeMnCo/wqVDoOXHiNMhlx/OlQXDZLiTEiCCSAYSYkDLQ4QdeAp3Msag45FoSP3iEKQlRgrJw66DX7RW75OUAEg5dnCoRZDFigCCOjCYgCMzERJkjuGRBJq1PGlWavlRKUnnIsXbcqViAJxGcuMmgD+x1trLlu6tpRPWCSIPbCgRPbFM1yPdF/GV9taRRJDBQttltMMvpS2Qo290pThVKlK83enFIzGZ9dJbeg7q6xtVseb3J5Wtz9w57a5Q3oO6rvCdSjxv+oWaRFTYjXjeYqQJrDZ6hGyFmrbZqAIqw3lQMlEqFfbV5Bqo321ZnLKoDRukitlEVWOlelz/AFqAiRa6gLhrxTtQtmak7mLbT0SScoqj0pcUVHifAcB4VDeXQJjgNe0+yqTm1Eg4U5nQAdtEosW5ZYcbgDPhWru00I458hQhq3uHXUskFGLieX8aMvbiLSps48aMQC4EEA8e6iUO5DnFbsEv7ZUo65cAKa90Gn33QAkgIgqK5EA6QNTNHbbdG3Spp1tISUEYhzERPiabZSiFZCRBPPiP406NYizjFjEEaWqyUiddDVpFVbMyVR8IkeurY1o4dyhIkFLO2+NMopa25xqzVuIs2FK81oXc0UvNaF3NaCM6e4F2v+na+QtfeP0Ofojtf9O18ha+8foc/RU+kC/1fgfPJ5dBVqtv3zbxJ+I4lMK+c2oeFMYVXH9nbTct3A40qFQQQRKVJOqVDikwPAEQQDTZb+UdsD3W2UFf9N5MeDiZHdJ76rX0S5srqWuH4iPIoyew5uGiLN0kgSoAxnJj7a5+fKPb/u730rPsrB5SLf8Ad3vpWfZVd0Te6Y/xodx1uXZWlUphCipM8DhKJy1yUrXnVrzpGhWiePXTr40gHyj2/wC7vfSs+yoG9/rYEnzd4k/9Vj1D0eFcqbF0YKsrX+x0kXCP2ieZ6yfbWdOj4aM/+ZPtrnP9IVt+7vfTM/y1t/SJbfu730rPsrvAl/yF41fc6GbhHw0/OT7a189aGXSIMcAoEn1AzXPf6Q7b93e+lZ/lrRe/9qdbZ4/3rH8tQuHnvhneNX3GxxcqJ5knxM1rFKSd+7YHJm4jl0zB+1M16/5QmI6ls4VcAp9pKfWUoJ+qj8KfY7xq+4e3hfDdndLVp5u4gcJW6ktISO0lf1GuVJGQoht3bb12pJdwobQZQy3OAKIjGonNa4yxHQaASZoVd4apwTbM/irozaUQsyqrDS9KGNOzVppdeeaPWphRpUiplHIUPYVVsGgaDRIFcqmDscagSa3jjQjCVxZI6sTImeVelVapNbIEjt7K4GTISg1Ohj3NS+Og8P8AStwcvXFX05IQDopSh6ykVOQGznl9dp6xW4ExIwg9Yxwoj/tqyQhtYBWpKh1UpUDlqZIA9tCN7NgKQ8t1GbajJjVKuPq7e00Jt24q2lHGSo/EcsHQdub+Mp6JVqgvGQV4gUYUjIpEicR4cKr7zeVQrb6K0bW2pSRjccgKQZkhCRIOg6xPHSlq22cHCADB4cqPWW6alwHG8SSddD3pNdzRXQLyspLczdzyi3S3m03Dg6LFCsKEp1PE6+FdXuFYnNZASCn11yDeDcFxiHLeXGyYKcsSDE+sZU8eTzbQuWgFn3VtISrtSPRVSrtVlDY0vws9V+joWzTIxc8vCiBqnZIwpCatJPCm16RM+e5uKW9t8aYwaW9t8as07iLNhTu9aF3NFLvWhdzWijNnuBdr/p2vkLX3j9Dn6I7X/TtfIWvvH6HP0VPpAu9X4GDcnd9D+N95JW02oICBMKcIxdaM8ABE88QHOug39uUBroekbbkApZGBHr6MAilPdW+cbsmw1qp54kTAIAZ4TmaaNg3K1dZZwq0iVa58Cog89BWffY5WuOTR4epRpUktwhtxa+hxIW9lE4FEkj+yZ8M6E7x3z6UpLDygQknrLIBiMlGQPWaj3na6MF2VIJyVgmDyJjLxFUVK6RCVHMjU668RlkfWBr2Uly6FmEdMhNO8rcJQ4/DnR4ykOLSoJGpMEGO2kXeXeh5UG3u3uBAQ66ZQZAVkcxI1PKn+5WGm28CcuhQZBIUZgekmJPEknxmkrfix6XbCk9Y4bJAICsJPWcIzGhmM+Gtc1pqdF8rykAGN577jcXPbLjvtqSw2ttB64wNXVyqeAfXlrwK+w+FUbPZK3LwsdOoYUYlHESVIThgiDCVHECQRlJInIUV3St1J2o83MwhKhJzATOhOka5e2eWEdKTnuize221veP3ciNH1++mAQV8YOvKql3vJtNLeJbzqVtGFQ4qFDq5KTi9LrAyOBnnXTn7tLhKEE4+kQUCCmVNKxQekTAiJicwDQPfZYWxcDEFBKmxnHVOYIGpBySCMte3OQGi95Nt5F3A67i1SffKJgxpJ4V0FQnIiQRx+yuFeSy96Najnhw9bLIHnPh211Wz3g63ROCHFTg5KRrIOkxw8KjVMjRij5UdzWkMqu7dAbKCC6hIhKkEwVgDIKTMmNRi4xXK67JvRcBVvcJ6UH/hrjEjOD7g56sjBz5VxlGg7q0ODscotSM3jalGSaMtXaJNqoLZdtFWTWNJHpK3oX2TV1qh7Koq62aU0PTLYr1JqMLHOvSuhDybBVTsmarBVSNmowQyVS9e+iDkFieKFpUPsP1GhJVrRPZagoKQffJI9cZVzBwVHwCfzBHKl3aWyEFXV6h5cPD2UwhOXaMqjuGAsZ+o8aKMsBxa6iv0K0ZltRjLEnMd+WfiK6LupcOLZzbUpAGpiRHEDU+FJzyFt58Of50qzY7xKQeP1037ll4lDCH1/ZrrqShshBUIxLiJ5wM57K9TbNtXFulqOq2ouLiCqYABjuOVL+zt6En0vtNMFtfN5FOH1VxXlCaeX9xyRpUmtQ2qsSQeypacjHe5sDS3to60x0t7a406rcVZsKt3Qu5ond0Mua0omZPcCbYPu7XyFr7x+hr6hzFE7t98RhehKRhSC0wuEjOJW2TGZ41Qdvrkf/OPoLX8KuhzRWMET5JPORv2GhaLVlJCkLLrpSlQKSUqDUKAUMxkc6aGbBsqSXYxapUMs+RHCldneN59VrdXnRhCC6030aSlJchsqU4VKIE5QJGh1q+dslT+Bw9GSJSYhCv8Alkzr6qyr4vxOfrk16JLw1DoSbxXCgoYsZQCMUcuMgajxqZL7SUoW0epikySkgRnBAIBz5HSgtxelxeFtCgQYJVMJOfEZFNWRsxTSVukt5ON5pJgSFgkz24fGq8FJPUsyaUdCDaNo/hZdU7DZQmcRkklx04QCpIPVwdUZ90VDfydqErQQo2LHUwomcThKIC1IzwkRjjMZ1XudpLhfSqJCF4WiUBfUTcIKSIKCohsOA9YGUwTJzzYV6t3aoLhPXsWgElGDq5mCnOcyrOTrVvoVM7C5vVt1SLu2dbSUlrmnCopV1VphQOXpp1IOo50e2YxO2LnQCGkElM9VxWE5czoNc4qrvxbOO3VnicS4yXkYDhwqDZVjUS5osYUyCMzPEzU2x1JRtG9dWFFtKgg4UqUqcLgCYT1tBAwkGYqMaHZeR9t7bCUKUQhSVThIGJSfgKnJM4uHYJ1qldWnnCXgQkgrQCgyAEpcSf8AMMRGudUWVyolvE2ggJGKSuNcwcUGFEaaDTKrtg77tgSCYbUpazjOQISkDKAoqXJkj0DAPAEnnTYbJ6Ze4d2XYMMowNowpiOBy5d1TXi0hxpXRlQEoVGqUqGSh3EDxNQt1PPbTBBy28YuUXFylxpQb6C8IUFdUjzZ7Cojty+qlNvQd1dt3lbm0uTytLj7ldcSb0HdVzhepR4zp+SuBBojbKqoUGpGF4TWS9TfjoFECrCKpoXJ1qZC6Wx0WWSupEqqtiqRFCMyWgakCqroNSpVQnEqzUlo8UqHfUCgK8Brji/doheIaKzjkTVYKImpg/KcJ9RrRpM5VBKPDmKrPbPSrs7qvJZjI1uWqJMjLQNY2GVEQYpy3a2DhIKlYuzhVTZrA9dNuy2wKNPLAttnjGQs2MJngfqqyK0TXoTFPSwZr1PSKW9tcaZQaWdt6mnVbirNhWu6F3NE7qhlzWnEzJ7gi6oY/RO6oY/ToleQ+bmbWSxZJxqASXXiUkA4gA1OpByn66DbU2r544SyVFAEgLKYInMJnTTQ1Y3QsGLy1dt3QC40suo9EEoWlCVDEoGBiQJiPSTUZ2MGXEJWEWiSCWycS0Ykx1CqEiTyHI1lXwbsaRscNZGNabLFlcoQcPW9HmAO4iYNQbUfQEKCwsJ4BtQGYzIVnJ4eioca1sd9mkKfD7YJV1QEBOEpGUic9QSMROsTS1ah55ag0gFIWClZBEYTKFKAME5CfXXKiMJfW/YKV8px+he4+I3OuikrxpcW4lRUhYSgkLJOfwYCljSeseNU7HcS+auU3DaGUkIUkhSsQKlKxFeRBmm1hxl1SnXW3A442EOJCpRkBOEyDwEac4nOvV7OtVJUALlOLim4fGGElIwe6wmAdBlkMshQkRb6gFG4l55mm1U+kpSkpSetiwwQAqF4VhM5Ap4DkK12dutd267klSXPOHS4tODqHORnJVke0UyOsWsglD2IEElLjiCojirA4AfDnwyqcbUCUpQ2g4EJCRjUoqyyGZJJyHEyalaHPUVG92rwe/EFstn3PgoYVKHWjERkTrkBNW9m7ADKwpa1qcHMISJKSmYidCeNHGr4BalhsBS8OI4lZ4RAy0GXKtH3itWIgaQBU5b3IwkeoFTCqyVxWwcNQSVt4E/8JdfJLj7ldcUb0HdXX98tohmwuFKIBW2plsH3zjySgAc4SVKPIJNchSMqt8Ityjxj2JWjNbKbrKysY9CllEQURVlu4rKyuZMXhk6HQanQ6KysoWhyZOhyanRyrKygYSPSa9Ne1lQSSNqqdpYma8rKg4K2riVZK8al8zIPOsrKhHMv2bUQaPWrsVlZTYiLNQ5brkTU9ZWVZiUJbnhFLW2jrWVlOr9QqewqXWtDLmvaytGBmWbge6oY/WVlPiV5ENvdLaWFtrKFp0UNR45EHQgyDxq3c7ZDv6e2bc5YXbpkTzwocKPmhNZWVEq4y3OjZKGxrb7QtkGRs9s/GuLpX2miiN70pjDYtCOTz4rKyl+Xr7DfM29y435Q1gQLNqP+69WyvKKs/qjX0r1eVld5evsd5mzueDyhL/dGvpXq9V5RFn9TZ+leFZWV3l6+x3mbO5n9Ii/3Nn6V6tk+UZwfqbP0r1eVld5evsd5mzuenyjL/c2fpXqiuPKI8R7nbMIVzKnlj5uJM+NZWV3l6+x3mbO4sbV2k9cuBy4cK1JBCEwEobB1CEDIdp1PEmq1ZWU6EUlhCJScnln/2Q=="/>
          <p:cNvSpPr>
            <a:spLocks noChangeAspect="1" noChangeArrowheads="1"/>
          </p:cNvSpPr>
          <p:nvPr/>
        </p:nvSpPr>
        <p:spPr bwMode="auto">
          <a:xfrm>
            <a:off x="307975" y="111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pic>
        <p:nvPicPr>
          <p:cNvPr id="410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3" y="3406775"/>
            <a:ext cx="3033712" cy="208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AutoShape 2" descr="data:image/jpeg;base64,/9j/4AAQSkZJRgABAQAAAQABAAD/2wCEAAkGBw8PEBUPDBAPEA4QEBURDhAREBAQDhAPFBUYFhQdFhYkHCwgGSYxHBYUIT0hJikrLi4uGB8zODMsNygtLisBCgoKDg0OGxAQGzAkICYtLCwsMC0sLCwsLywsLCwsLC8sLCwsLCwsLCwsLCwsLCwsLCwsLCwsLCwsLCwsLCwsLP/AABEIAMgAyAMBEQACEQEDEQH/xAAbAAEAAgMBAQAAAAAAAAAAAAAABgcBBAUIA//EAEMQAAICAQEEBAkHCwQDAAAAAAABAgMEEQUGBxIhMUFREyI0YXFzdJGyFDWBobHC0hcjM0JSU1STo7PBJDJy0UNikv/EABsBAQADAQEBAQAAAAAAAAAAAAAEBQYDAgEH/8QALhEBAAIBAwIFAwMEAwAAAAAAAAECAwQFERIzITEyUXEVQYETImEGNFLwFCNC/9oADAMBAAIRAxEAPwC8QAAAAAAAAAAAAAAAAAAAAAAAAAAAAAAAAAAAAAAAAAAAAAAAAAAAAAAAAAAAAAAAAAAAAAAAAAAAAAAAAAAAAAAAAAAAAAAAAAAAAAAAAAAAAAAAAAAAAAAAAAAAAAAAAAAAAAAAAAAAAAAAAAAAAAAAAAAAAAAAAAAAAAAAAAAAAAAAAAAAAAAAAAAAAAAAAAAAAAAAAAAAAAAAAAAAAAAAAAAAAAAAAAAAAAAAAAABgABkAAAAAAAAAAAAAAAAAAAAAAAAAQ7fjfaOz9KaYq3JktdG9IVx7HLtevcTtHopzzzPhCFqtXGLwjzVvl77bTteryZQT/VrjGC+zUuqbdgr9uVTbXZZ+7GDvbtNTjGOXa+ecY6S5ZLWTS7V5zzl0WCKzPS+49Xl6ojlZ/ETbV+FjQtxZRjOVyg3KKkuVxk+r6EUuhwVzZOmy21ma2KnNVd/lF2n+9r/AJUS4+l4P5Vf1DKsfh7tm/NxHblSjKxWyjqoqK5Ulp0FNrcNcWTpqtdJltkpzZGd4OIuVjZVuPXVjyjVPli5Kzma0T6fG85N0+21y44vNvNFza+2O81iHw2bxMy7b6qpU46jbdXXJpWapTmovTxvOes210pSbdXk849xta0V4WoilW7IAAAAr3iPvTl4ORXXizhGE6eeSlBS8bma/wAFpoNJTPWZt9lbrdTfFaIqiT4i7T/e1/yolh9Lw/yg/UMq39g5M7sWm2x6zsqhObS0Tk4pvoM/lrFbzELzFabViZdA5ugAAAAAAABhgl533kzHfmX2yevNdNL/AIxk4x+pI1ukp0YqwzGov1ZJl89ibMll5FePW1GVktOZrVRXW3p29C6j1qM0YqTd5w45yXiq08XhliVzrsjdkOdVkLOl18snCSlo1y9XQUN9zy3iazEeK5pt9KzE8scX/Iq/aY/DM9bV3vw+bl2oVAaNRLi4R+QS9fP7EZrc+8vtu7Thbx7gZ2Rl3X1eB5LbOaOs2npol0rTzEnTbjjx44rMeThn0N73m0NbZfDrPqvqtn4HlrurslpN68sJqT06O5HrNuWO+OaxHm8Y9vyVtEyt1FGumQAAABUfGPyun2f78i92j0W+VLufqhAGXCreht1vIsf2ev4UY/P3JanB24dU5OoAAAAAGAMgVVPitem18kq6H+9l+Eu42mP8lPO5z7K8unzSlLq5pOWndq9S5pXprEKq08zy393trywsiOTCCslBNKLbinqtOs46nB+tTpdcGX9K/UmtPFW+Uox+SVLmkl+ln2vT9kqr7VFazPUsa7lMzxw7PF/yKv2mPwSOO1d78O25dqFQI0aiXFwj8gl6+f2IzO595fbd2nP27xIuxcm3HjjVzVU+VSdsk5dCfVy+c7YNtjLSL8+bnm1847zXh8NncT7rbqqni1JW211t+Fk2lOajrpy+c+5drilJt1eTzj3GbWiOFnFQtnE3i3pxcBfn5t2NaxqhpKyS9HZ6WSMGlyZp/bCPm1NMUeKBZvFXIk/9PjVVx7HZKVkvq0S+stMe0x/6srr7nP2hpw4nbQT6Y48l3OEl/k6TtOP3l4jcsnsl+5W/MtoWui3HVc1Bz54T5oNLr1TWsevvZX6vQ/oR1RPMJ2l1n608TCM8Y/K6fZ/vyJu0ei3yh7n6oQBlxKreht1vIsf2ev4UY/P3JanB24R3fLf1YFyooqjdYo63c03FV66cq6E9X1vzdHeS9JoJzV6pniEXU62MU9MeKP8A5WL/AOEq/nS/CS/pEf5I31OfZYG7O0MjJx1flVRpdnjV1xk5PwfY3ql19xU5qVpfprPKzw3tevNo4QjL4m3wsnBY1TULJwT8LLVqMmv2fMdYwRw2GD+nK5McX6/N1d1N+Z5t0q7qa6oQrlY5qxvTl069UeL4or5Ie5bL/wASkWi3PM8OXtriZPncMGqLguhW2aty/wCMexek9VweHimaP+m+uvVmtx/Da3K3yy8zKVF6q5HCUm4xaktOrtPmTFFY5cN22fFpMUXrM+aQZm1Myrm0qjb+lUOWuxeNDl5Nel6p6y9xzisSpaYsduOZ4V5PhptBtv8AMdLf/kf/AEXsbri9pZi23ZELaLOJ5jlXzHHg3djbLsy7o0UcvhJ66cz0j0LV9Jzz5ow16pdMOKctumEpo4a7QjOMn4DRSi3+cfUnr3FbfdMdqzHEp1NuyRaJSni/5FX7TH4JETau9+Ercu1CoEaNRLi4R+QS9fP7EZnc+8vtu7St99vnHJ9d91F1oexVVavuy09g+V4/tVP92J01XZt8OeDuR8rv3w26sDFldonY3yUxfU7H1e5Jv6DM6bBObJFWh1Gb9KnKhsnInbOVlsnOyb5pyk9XJmqx460r01Zu95tPMvvsrZd+XYqsat2Ta1aXQorvk+xHnNnpirzZ6xYbZJ4qlseF2c46uzHT/Z5p6+/l0K/6tj58pTvpt+PN2+HO7OVhZdryq+VeA5YTTUoSbmm9H9BE1+rpmpHSk6LTXxXnqcrjH5XT7P8AfkSNo9Fvlw3P1QgDLiVWum/eCOz9k0WvR2yx4Rog/wBazkX1LrZmK6ec2omsNBbPGLDEqavulZKU7JOU5ycpyfXKT6WzS0rFI6YUNrTaeZS/hzur8st+UZEf9LTLoTXRdYuzzpdvu7yt3HV/px0V85T9Dpuueq3kufsM8vYed9pfp7vX2fHIsa+T9T0XYp8Q+dORKCkoPRWR5J+eOqbX1H3h0y4a5JibfbxbOzdj5OVr8lpnYl0NpeKn6X0HmbRHm4ajX6fT+GS3CccPd3cvGy3Zk0yrh4KSjJuLTk2ujrOGW8THgzW+bjg1OGK47czysvQjMoMPk+TzNLrfpNnT0wyl/VKT8NfnKr0T+Ehbl2ZS9B3V5GZaFBeMHkVftMfhmWe1d78K7cu1HyqBGjUS4uEfkEvXz+xGZ3PvL7bu0rffb5xyfXfdRdaHsVVWs7stPYPleP7VT/didNV2bfDng7kfKccZchuzHq/VjCybXe5OKXwv3lZtFI/dZY7naf2wrgu1SuvhhsyFODG1JeEyPzk5drSbUF9C+1mX3DLN80x7NDoccVxxPumBBTQCo+MfldPs/wB+Re7R6LfKl3P1QgDLlVuhtbatmT4NWdEKKY1VR11UYpLV+lta+7uI+DBXHzMfd2y5ZvxyxsPZ6ysivHdirVs1FzfZ6PP2Lzn3UZZx45tEPmCkXvFZeg9n4VePVGmmKjXXFRil3IyV7zeeZaalIpHENhnl7h532l+nt9fZ8cixr5P1PRdinxDOzMJ5F1dEeh2zUNe1Jvpfu1YtPEcvutz/AKGG2T2hf+BhV0VxqqiowgkopFfM8y/L8uW2W02tPjLY0PjmyBhh8nyeZpdb9Js6emGUv5yk/DX5yq9E/hIW5dlL0HdXmjMtCgnGDyKv2mPwzLPau9+FduXaj5VAjRqJcXCPyCXr5/YjM7n3l9t3aVvvt845PrvuoutD2KqrWd2WnsHyvH9qp/uxOmq7NvhzwdyPlO+MuI+bHvS8XSyqT7pdEo/Vz+4qtpv42qstzpPEWVqXqoXDws27XbjLEk0rqNUovrnU3qmu/TqZmtxwTTJ1/aV9oM8Wp0/eE6K5YMagVJxj8rp9n+/Ivdo9FvlS7n6oQBlxKrS/fDYPg8bFzql4ltFcL/8A1sUFyv6V0elLvKzR6n/stjt+FhqsHFIvCIp93Q+xroaZZzETHEoETxK7+H+8yzqOW1r5TSkrV2zX6s16dPeZbW6acN/DylodHqIy18fNKn1ENMh532l+nt9fZ8cixr5P1PRdinxDp7j/ADjj+sfwSPOT0Sib3/ZX/wB+8L2ID83AAGGHyfJ5ml1v0mzp6YZS/qlJ+GvzlV6J/CQty7KXoO6vNGZaFBOMHkVftMfgmWW1d78K7cu0qA0iiXFwj8gl6+f2IzO595fbd2lb77fOOT677qLvQ9iqq1ndlp7B8rx/aqf7sT3quzb4c8Hcj5XvvHsaGdjzx7HpzLWEtNeSa/2v3mWwZpxXi0NHmxRlp0yoXa2zLsS105MHCyP/AMyXY4vtRqsOeuWvVVnMuG2OeJa1VkoSUoSlGcXrGUW4yi/M11HW1YtHEvFbTXxhIat+tpxjy/KW/PKEHL36EKduwTPPCVGuyxHHLtcPtt5WTtKPyq+y1eCs0UpeIuhdUV0fSRNw0+PFh/bHHikaLPfJl/dLPGLyun2f78j7tHot8m5+qEAZcKtfWzNn15Wy6qLV4lmLCL70+VaNeh9Jk8l5pnm0e7S0pF8MVlR+08CzGunRctLK5csu59zXma0Zp8OWMlItDPZcc0tNZfbYW17MK+ORT0yi/Gjropwf+6L/AOzzqMEZqdMvWDLOK3VC/wDZm0K8qmN9D1rsjqu9d6fc+wyl6TS3TLS4rxeItCgtpfp7fX2fHInR5P1bRdinxDp7j/OOP6x/BI85PTKJvf8AZX/37wvYgPzcAAGBXz4VYv8AE5X9H8BaRuuSI44hXTt1JnzdDYHD/HwsiORXdfOUE0oz8HyvVadOkUzln1981emYdMOirit1RKYkBNcbejd6vaNSptnZXGM1NOHLzapNdqfed9Pntgt1VcM+CMteJRf8lOL/ABOV/R/ATvq2X2hE+m090p3Y2BXs+l0VTnOLm56z5ebV6dyXcQM+ec1uqUzBhjFXphwdrcOMbJvsyJ35EZWy5pRj4LlT0S6NY69hLxblkx0ikRHgjZNBTJbqmXywuGONVbC2ORkt1WQsSfgtG4SUkn4vmPuTc8l6zWYjxfKbfStonlOtCtWDR2tsfHy4eDyq42RXVqvGi3+y+tHTHlvjnms8OeTFXJHFoQnaHCqiT1xsmypfszgror0dMX72yxx7rkj1RygX22s+mWjDhNZr42bBLzYzb/uHWd39quUbZ/KS7r7iUYFqvVtttqi4py5YwSl16RS+1shanXXzx0zHgmYNHXFPVD771bmU7RsjbbbdW4Q5Eq+TRrVvp1T7zzptZfBExWPN61GlrmmJlxPyU4v8Tlf0fwEn6tl9oR/puP3TnZ2GqKYUxbcaoRgm9OZqK06StvbqtNpWFK9McOBvRuRj7QtjdZO2qyMeVuvk8da9GuqfV0+8lafW3wRxCNn0lMs8y435KcX+Jyv6P4CT9Wy+0OH03H7pFutuzHZ0Zwqvusrm1Lks5NIS7XHRLTX/AAQtRqJzT1THilYMEYY4iXDyOGWNOcpvIyE5zlNpeC0Tk23p4vnPkZ5ajF/UWfHSKRWPD5bGx+HtGLfXkQvvlKqXMoy8Hyt6NdOkfOfLZpmOHPVb7m1GKcVojiUzOKjAAAAAAAAAAAAAAAAAAAAAAAAAAAAAAAAAAAAAAAAAAAAAAAAAAAAAAAAAAAAAAAAAAAAAAAAAAAAAAAAAAAAAAAAAAAAAAAAAAAAAAAAAAAAAAAAAAAAAAAAAAAAAAAAAAAAAAAAAAAAAAAAAAAAAAAAAAAAAAAAAAAAAAAAAAAAAAAAAAAAAAAAAAAAAAAAAAAAAAAAAAAAAAAAAAAAAAAAAAAAAAAAAAAAAAAAAAAB//9k="/>
          <p:cNvSpPr>
            <a:spLocks noChangeAspect="1" noChangeArrowheads="1"/>
          </p:cNvSpPr>
          <p:nvPr/>
        </p:nvSpPr>
        <p:spPr bwMode="auto">
          <a:xfrm>
            <a:off x="460375" y="2143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pic>
        <p:nvPicPr>
          <p:cNvPr id="17" name="Picture 2" descr="https://encrypted-tbn3.gstatic.com/images?q=tbn:ANd9GcSQ9jkPf786iapAfZYqyxJmyI0RbVEZqLRqI7LWDdOFMta3F2-SK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863" y="1263650"/>
            <a:ext cx="3033712"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 descr="data:image/jpeg;base64,/9j/4AAQSkZJRgABAQAAAQABAAD/2wCEAAkGBhMSEBUUExQWFRQWFxgYGBcYGRcXHRgYFRgYIBwXGRcXGyYeFxojHRQYHy8gJCcpLCwsGB4xNTAqNSYrLCkBCQoKDgwOGg8PGi0kHyQsLCkvKSoqLCwsLCwsLiwsLCwsKSwsKSwsLCwsLCwsLCksLCwsLCwsLCwsLCwsLCwsLP/AABEIAOsA1wMBIgACEQEDEQH/xAAcAAACAgMBAQAAAAAAAAAAAAAFBgAHAgMEAQj/xABOEAABAwEFAwgIAwMJBwMFAAABAgMRAAQFEiExBkFRBxMUImFxkaEVMlKBkrHR4SNCwbLS8CQlM1NicnOC8QhDVHSTorMWF8I0RGNko//EABoBAAMBAQEBAAAAAAAAAAAAAAACAwEEBgX/xAAuEQACAgEDAgQFAwUAAAAAAAAAAQIRAxIhMQQTIkFRYTJxkeHxBaGxFBVCQ4H/2gAMAwEAAhEDEQA/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FYXO84VPJcUVYF4QqAARAO4a5waACdSpWKnAAd8CYGtAGVSsQ4O7KYNYs2hK0hSVApIkEaEcaANlSvCocamIUAe1K8JrQ1bUqcWgSSiMR3AkA4e+CD76AOipXmIcaw6QnFhkYiMUb4492dAGypXgM17QBKlSpQBK8Jivawc3Dt+X+lAEQnef9KzqVKAJUpV2Yvd1y0OJWsqTBIHCFAZcMjTVQBgMjG7d9K8tPqK7jXrundn4VjaPUV3GgAPUqVKAJRwUDo4KABlvfC3gwQnNGOVid8QkZZjWZyyrG421tlbJIWlvDhXoetMpV/aET/mFEX7KhYhaUqjTEAfnWTTSUiEgAcAIHgKAM6VbLdqllZSgJIctYK5AKwpTiUo4xJBzy6oimqpQACst0KDsraSuSkhwqzQkMpQURqesFdX1SFknPXiVcjybKWkNpxKsy2ICkpAXnCz/ZVM8eIpqqUALtsuFai6oAdZ8LIGAlbYbSMPXBTkoFWE5Zbq8VciwWsKJwBIBWpBwgOFRBASMBAORbOeQIgCmOpQAFvy7VuKkIS4C0tCZIHNrVELE6f3h1hhEAzW2x3aUG0K6qS4RCxE5NJGI/5go0VqUALCLHDOENNJP4QXC0qx4JxKAV1SZiFLzOcjIVrYukhPWS2VFp9uQtKSMayUALSJSMJiUjq8KasI4VMI4UAC9n2ChCwQlIxykDBMYUiVBvqAyFerGUb5orXgFe0ASpUqUASsHNR3/MVnWK0yKAMq5LyshcRCVYVpIUk7sSTv4g6V0NrnvGtZ0AKtiusrccSG0tdYB1QWpRIMKwoBHVBypqAqRUoAwdORrF/wBRXcflXpMnsHzry0+oruNAAepUqUASjgoHW7pznFPw/egAvUoR05zin4fvU6c5xT8P3oAL1KEdOc4p+H71OnOcU/D96AC9ShHTnOKfh+9TpznFPw/egAvUoR05zin4fvU6c5xT8P3oAL1KEdOc4p+H71OnOcU/D96AC9ShHTnOKfh+9TpznFPw/egAvUoR05zin4fvU6c5xT8P3oAL1KEdOc4p+H71OnOcU/D96AC9ShHTnOKfh+9TpznFPw/egAotuc9DXmMjUT3UM6c5xT8P3qdOc4p+H70AE+e7DXkKPYPOhvTnOKfh+9TpznFPw/egAslMVhafUV3GhnTnOKfh+9eKtjhEEiD2fegDVUqVKACXo1PE+X0qejU8T5fStFrvApWUyK0+kXJ1Ed1I5pGWdvo1PE+X0qejU8T5fSubp6+I8KxF4ORu8KNaCzr9Gp4ny+lT0anifL6UDF/vJUQrCR2CtydpfHuqC6vF5uh9LC3o1PE+X0qejU8T5fShL9+OCz2hwYcTbS1pyykJJE8RlVQWLlWvt4YkcxBnPmwBl3rnwmrQyRmrQaWXr6NTxPl9Kno1PE+X0qnEcot8J9ddmJicKWySe7POizO314n+rHeiP1rXOK5YaGWb6NTxPl9Kno1PE+X0qvW9trdnKmvg+9abXyhWxCSZbnIDqbz76xZYvg1wa5LI9Gp4ny+lT0anifL6VUw5VLaleFXNnOBCN/jVl2G+FKsrLiiMS0yY0nsqnnQiO70anifL6VPRqeJ8vpQW17UFHA0GtG3bwMDD4U2liuSQ5+jU8T5fSp6NTxPl9KT7Ltk8qZUgD+796ys22jilRjbngAPrRpYahu9Gp4ny+lT0anifL6Uvq2kd3FPhW6yX68p1tJKYUoA5bqNLDUg16NTxPl9Kno1PE+X0oRbL6dS4pIKYBIGW4V6m+HSNR8NQ7sSuhhb0anifL6VPRqeJ8vpQpV9uAHNOXZXjV+OHePCs70Te2wt6NTxPl9Kno1PE+X0oIvaZY4T3Vzu7TvTCYnuo78Q7bGP0anifL6V5XPcVuW4lRWQSIiBFSqxepWhGqEbbbaYotbjScikJz7SkH9aDsbUWhKcylZGoSCCPdJnyoRyhWuL4tI4c3/4kUITeaA4QJzgz2xXFNbsqkqGtzlQwDJOIitTXLJCus1l2H7UqWx9sqJKZURmeM7zGtLboB6v5k5d41BHyp40K4ovG49sLPbDAOBw/lNF7QhCRKiEjiSAPGqIup8BRheGABiHHs7qemrfjUy0lZcWYEqMx28BXNlwxbGjZYtiKV2a0QQpBaUMWRByM94qvru2fswEoCVDvkD3aCrNau7BZnU7uZUP+01R15WtTSylhSkuAwQmM43EZ+NVhik4KKdfkIzS3HC2JbZbKgBloBlJ3CsLLYnXmzHUUDqMx3EHXWk2x867JcK1FGZUScgN+HfmN1OFz32ttWBSgAoYknSYiR5+VNHAkqlyUeRvg3Wu6LQloSnErLEUiNOAoPbbItTUEKEkTIIjD300G+Ekevn31q9LQlUqB3Zwa7MeGo0vU5Jyeu38hHQhAMqOkn37pqxrfeeG7rCpOWNBP7PDvpZvOwMPpAjmljRSBlnuKd4o1fVnUi7bvSpWJQQoFWknq5xTwg09wnJNWgS5blKOtE7kbbcxJUCFHRaYJ94NB2kVttTJAby/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mQ6pO7rTkKw2w2mS/YlcwqEFM4lTnBGm+MqSG2UrAUWZWpJhwFJAiCTMxl28d9PCG24SdFhXHeONKsZxKxHdxAyotZ0YjShye2Za+cKiIK5gbshv7op/sjCQI4a9tRmqZt2E9m0QlfePkalbrlPr94+VSu7F8COefJRXKHa0Ivy1leIAc1nEj+hRQpprGeoQQrNMiR4jSmPlLbHpS0qXOEBswBJV+GnwFJVnvVQVI6iZyT2d9JKPJqkF2iMWF0Qrs+9ZWy5WVJQEEqgEE6EEqMggaEGj1kbs7yAAohZGcesDwz191DbyuQBzA2oobUBiKkkQRqAN+IeFc9tbFUlIGW25m2xkpMTkAd3DtM1ndji23ULCVQCPLjWabFidbbUR1ZAMzkBA1oxc1lAXCjAOWnkSadK1uTbotu77dzticw5q5pXbnhNUPzSw8edBkqJKuBOp76tnYdlxtu1YiCkIOHfpP6Vsf2as1qRiKc1DUZVSL0pMWvIra7LuKLQHJKm9CkkBKkfoqd8V47fCOmIdebC2UzCNdewansrRtNs+/YXcKp5omEOgdUjgfZV2eFczDKFtHGoFYPqpOccYq9we9AtXFlmWRCHG3WUMpRz6VLTnJSVjIH2czOXA0m/+kOjIUq3qWlQkjAoxuzSY62e6mrYG/mP6NSwHEgRMCU7iONYbU7Usurcs7zai0NVpzM+0I7YrJ1Hg2LlMSryvxtpCSy4p8ZyFJwlMduh8qe7ZaOeuu7lgRibJjhITS1d7FgZZUQyp9ZVASoYyY3wBAGVWAlsPWGxqCMCcBhAEBMxlEZaVaM9VEpwqxcsN3zurg28vRLFn5tMl4wpMCcIH5jG7dTkLJ+VKkJXEietHekEE+NUptZerovJbdpUpvrAAg4kgflUAoZoI94zzyrJTT2RqxuO7NN7IRaCi1YwgqSEqTiiFp3jtIit90OrYaL7pWSsENtSSSB+Yg6ZRRCzbLKQ8Al5JSqCSEjCZ0IE6149seu1OwtZQjRCVKQla4nIBREaaa1IuL9pvpx2JQAZ3SQD3AZmro2CvFDqWMJkggHvqtbt2GU5ahZCFNLCpxHOEDUjPXdrGYq7NndhLLYyFtpVjy6ylEyeMaVRbIlIp7lM2sU1bbQy2SFBxRJ4Tp366V7z4tbSJUASASciASPlkaVdvQTe9tH/7Lg4nWjex1iUlKgAHEgypJ3E7hw7ahOkrHg3wELXCLOpE40ga5DLOfA5d9cRZb5uQ4UIUmVoCgMXaO/srr2gUQ2EgBKJEjU5nNSlbznQ2wXcXXSodYJy4xkdOIEVPkYYdkdqLJZmyk4kySYg+Z91P13Xkh1AUhUhWcZZTpVbG6ADCtATPb2ffsoBbXVMuYmVYYMwJgkaSJzilcFILo+itmncQXOoInwNSlzkl2nNtZeJThU2pCVdpwzI7KldMFSJS5OnaK723LQvGkE5aj+yKUb12UYUkw2nsgVZNvuVS3FKBTBjWeHdXE9sstQjEnz+lc8oytmWUM7s/abO4VplYAOEDcZ1MnsFMt2We0PIHPqOEDTIE9sjSrGXsMsn1kef0rJvYhwfmR5/Ssak/IaxFF1JCYSIjfvkdtLLzzqCpJSZUSZA1nh76ub/0cr2kef0rmXsAomcSPP6UKMvQyzh5OSssvle9O/313sNFo4kZpOqeHdRKwbNLaZeQlScTiClJzgEgwTlpnWm6Nn7ShAS6pskb0lX6pqijJJP9jdmdENvoKVJCkkZpUJ8qrXbPkvSy2u0WPnBBxKYCpBE54CRiSeyY3ZVaRuRWsgHiJ+lbkWBwZEpUO2fpVIxvjYVtr3KQb2RTa7E4UD8RtMoIJCiR+TPjpnS+m5rbZ0yWbQk8cCz8pr6QYuVtKsQbQFcQPtXX0ehxrZDqd7tHzizbLcWijmnlExENqBBG/IZ1cty3itu7bIbSMLha/EChBBAzkcd9M/RRWq8Lpbeb5txIUmO4jtB3GtVmXvYg29TDa3HGUoDoA6skY8WkjeDxokdgbPbeadtaAtSBkNBB/KreoDgaxu/k26O/zrZStQEJU6VKUBwkg8B4U02di0D1i37p/dp1FLzMlkcvID3pcTCEgNNtpcA6hwiExpkKDLsWFlzpnMuz+YJwmDpPaOOVGL62btTrnONuISeqDJVmEmYyGWdCrPsDalFJfeQopTgOErhQxSCoEaiKVxtjqaUTXsNZSt9dpcH5Uton2Uz1j2nLwp1ctqcaEzqa4G7icQgJQUDx+labLs88l5C1LQQkyQCZ+VVpEW2U3tLYrOb1tZSSXuecz/KhfAj9azu69sKU4AUnMONiF4icpxQCB7/dVg3lyPsPWl18lQW44pwkLUPW3EAQRRSy8nzTYGBCEnLMFW7hIyrllFsumilryQ+sqxNLQDkcsQHCcgU98kVzXDfjtkEPNkJBhKxB3+qqMj319AvbNFaShWApIg66HdpS29yQNFJSlWFB1TJUD8QNZT4oLV3ZV157WNODqrz4REGgJtBUTmkDWSfOrdsXILZ0LClHnIM4VKOE9hTEGvByCsY8WREzBWuNZiAIjsp0q4QrZs5BbNhZtZmcTjZ0IGSDoT63eK8p92auQ2Vso6uHLCEzkANNKlOuBWUhyqvKF7PgKIH4cBKiJPNIyIB0pOctS/bX8aur2DPSr9vbYhl63uuuNlXOBMqn1cKEgAD3a0gcqexgas/OsNpRzagCEgypByk/2gYM11w6qKqNG6HV2Vuu3Kn+kX3Y1eQmvOlOe258a9fGj1yWttViDSmkrcBViKkJ3kkHHqTEeFcK7JBGUa5dx3eFRn1Um6RqxqtzUzajH9IvLitQniNZrLnVj86/jXqO0mMxRO47FZgmXmkk+0sFQnhANDlWV1WJSGzhBzJnq9meeWlWxZ9SeoScaLI5EnlF22ypRHMNkSSfzOcd9WMkIDailUL13xJ3VWnIjZXCbco+qplKUqHtSuctxzB99PFjHNANkEwM51PbXzutalPUuC2FtbI5rcw5m63IcAAImQoDeJ3/ADoJd9+t2dTilqXzbigslRUYIABASc0id1NlmtXO4pAhJieFAL7bbU60C2CnnYOmiQtR8Th8KnoUlbG1aW0FrNfqHpUlKoG8yPDjXvT12hIQSEpxDKc8jnOevYK22QBKcKUzCindqk5+4aUFvh1VnUlTbZMqggRv3mT26U3bUd0HcctmEbbczaQsIWUoUDKQTqd4O6l3a+Wbuu5BUoEJWNTJjDqd9ErennAkhSk74ByPZQrlDcCbDd4Uc4d13+pSNp45euw0G1kRX+0VvKSycasyRkVbwOB7K6G9ok4g0pwqMZEE5dhNAtqyFc2AeJyoNZ7MoHIH376riXgQuV1Nj/Zr4JIErM6HEfrRBF8pHrOFPeSKTLvtCsyPyxn/ABpRq1oS4iVJzFa9jNQaa2mbPqrWqPZxfM5UybH24uWpk9aMY1M7jwNVzd5HOBtSJKhlBqyNkWAm1MAe0Pka1O2D4K32ytixettGJcdIcgYlQBO7Oh7bqnITzionMhSpHnRDbp4ek7ZplaHJ+Kh10P430IAgGRP+U1nmSXIUvSwLZw/iLUggQcSvPOuBdnKtHXB/nV9aYnHpsxCgTGSSd/ClAXkoKzSDxIMVXWk6sd4nyjqh9IjGpXeon5ma1redABJWO5SgPA5V0WW8AVQRHZxrtVaiufZ9WKdSvdE9DXJZPIE8VM2uSo/it+sZ/IdKlFeR5lKWX8IjrIn4TUrHuYOK30c4tOIYsiUyJEjIxrGVK+0BcfsD3ONc2VFYQmQolI0WY0mCY4RRi23Y2XnVIaQl1YSFOgAKOFOUnUxWotBtrCtWIxEmkT3Ha8PufPdxBKFpUqYxGQFYR3nu1z4U2MvpaAbdRzqxiwLKAnnAv8xAy6p1I3AGg15WLA86MMjnDAGgBJ8KP3Q482zktWHrQVJSpSAdQhREwZ0zqbRRM4Hrqh1ptS5KYnCMAVnIhvMgAQNas+zXepbKuqnGQQmUx3YuNIezN285aQsSvAqSo5E9kd1WZbrc62G1NMKeSpeFzAUgtp9uFEYgN4GdMkTb8jo2cuBNmQThAWWwF4RAJFc15pStJVHWG+jSrUMK4nJBM7v9ar237XtNpMk4gcxofPdwodVQJOzW6jnLMtpSTJcBScyCUqBggag1suS50s2bA8qVNkkKJJMLzABIGkkVtuy0NKQHRiVMkJkpyOp1Ee+gm0Ntades76WA4GtTziQFpg4cScXWhUETFIhqtnJadlnjaUPPPEJDql4UFYOHECEZkAER62+TlRG/L6IHOpBLRIATJMHjO6lC/dobRbXsLSCylSh1ioyozuAMRmKZbBc77TIJXjSUmQpIwJg5kwJO/StNUaIdoHG0JPNlUiVZ6A0K5Zngq7rrUlWJJDpCpmZCN41oBtfaC7ZkqbckJKgCgKTiSTBEHOAQKI8oA/mS5P8ADc/ZRVI1Wwk7TplboUT20QaSoJCkk6iYiQN8TvrjaZg5jf2z5U6bM3c2ClS4KTpJCh78stONazIqwpye7OF+y2pZSTOAIBGeSiST5edcTL2K0ON4cm4HWyxa5pEZxhmnvYa1lq1FKVp5pecFJy3YQRlnrXZtzscCsO2cQFDrIGWffwNTe5aUHCvcUrLdTQcDiU5wddxpn2Z/+rZ/vj5GgzKCkdYQaMbMH+WM/wB/9DREx8FT7eD+drd/zLnzrdshc/Oc46dEQB2KOZPuEeNa9ux/O1u/5lz5078ilnbdFpbUJWgtuJSTAUCFJPgUjxFJkTa2ExtKSs4LZ1gkYk9ypE6gRIzkiK6rHybrW2tSxg/DBSCPzKjECOzOnm8+TZDhCispCZwgZkTnh7Uz2TnkaBcqm0RQ2200qFjLEN5Sk/rnT4cX+Uh8mS9olU267yyqDMHSRu+ta7JbC0IwzmTnlvpwtWy6uYl20KecXhUImBkDninhuoClhhpxItBUkEGCkSAZHrbxlNbLwPYRy1ItnkNvAusWmU4cLiAO3qmpR7k0sTSLKS0UqSvCZSQQcjvFe1sJao2I1QQdtP8AKXEHeAUnd6okd+/30Bvm2LSkpwlZSZORjxpqtzUqJjPcfdQpRWV5tkA5Hwo2TH5Voqm/LHzlseTgScUFPXwq6w3QPKua33baEKaZKlkJGKQrASBlmo/xnRm13Jbl24OJsykjHGekA5SrgQJo1yhXc6GkKZaUsicWFJURMbgCSMq1VTMd2jt5PrOjAo4YVi0nEchGZ301Wm0JTiKTBAz/ANKVdiGHBZgpTKmnEdXMEc4BxScwe2mRlK1qxER2xupXQJPdmN1n8B4YiqUKPiDlNUPtpCHSAleKZBJBA7iK+iUWdIbdyiUmTpuNULyiMtqtiQgyrD14mJG4btKyqoqnbYT2YfKLLLsALyEzhIgZTuBoa++wm0DE02tK1JT1s0pzzKQMs513Uz7JWQqAJSBkMU5gAjICZAy/KBXLtnyeuvJC7HhxpM4PU94kRPZSBdHbbbubbwrZQDgACUgZgp+RiPAUxWS8080G1dVR/KSJMidN+tKNhbccSwm0Lfsz7KZUDCUOkRkoEEEZHMbiazsdrsynTbOaJtIJaaCpkASMh6ucq63A062EasTdv22mVpZQFJEqJVnAxmSO0/Kiu34/mW5Y/q1xP9xFZbTXBaH8TzoQkgKjEckJ/sp1xGBnW/lCZLl0XMUDIIX2ZYERlTWktxtMptKKt+xXSECP48qsDk62NVaEqcUopSNAdFGl64btQlwKdBIGeVOtl2+DawgNFLemSVH5DSk1xfmU/p8sd3F/QcrrsT1ntCWigFkg/igaEDKeHClXbPa+1MWotKSQ0SAk6Yge2uxXKA2IheGfakfOj1k2hsz6MDymjiBkSk5bj2VnyYzhJO5IUCuRNEdl1fy1j++Pkar69r/WxanUNLxNpWQic5SDlRzYPapTl42ZCkjrORIy/Kr6UsciujZYZJWLO3Uelbb/AMw5786sLkFubrWi0KTmnC0k98qV800g7bNzettkf/cOR41a/IZaR0V5H5kuBRyOYUmNTkfVPlVY8nCWIpmaQNpeT8WhSlL6oCpTqYTviN57eyrHisXESKrZqdXRUT13BhuADhSIEz5TVc7QMc4FKORmRO6voO8NnQ5OIZVUXKFdRQVIAzKSR21NxpWanuMP+zqT0e1pJyDqIG4SgzHfXtY/7Og/Atn+K3+wa9plwZLks63Xuw0qHFQe4n5CvEXuwcwryP0pS24c/GjfI+QodjVgiTTKhZNpbDSnb2wF0sh7rg4Ywr14ThiutzaKyDVw+CvpXz885KyUzIUVYu2Znxp0st5JeQlU5kZjt3+c1Nypj+RYr209ijN0j/Kv92smNrbEMg7/ANq/3arG2GhhdzqGt3wFui8bNfNnfSsIUFAJlWR9U94pTvPYy6n3A4orSqdUKWkE/wB2I8q4OTYybUCcuaHzVRJdnbGWKRVrtGJtG27bpu6zN4G3HYmZJWozEakcKJs2iyD1XF/9/wBKFdJajIaaD70Jva91oSOaSCpRiY9UZ/6e+htI3djJa0WF5BSta1D/ADSO7q5VzWK47taGJOOR+YlxRHiMqWrkvF9ZWVFAM5Apwk8e4dpoj6QKl80kDHExOonUZZiaxNA7DFruywOphSlkH+9+7XBtXd11Is1lbtS1paQFBmMckdWZwpPZrWks2iBCEjtzoXyoWdRsthCgMQ5yY0mEaVRJS2kK808Pjg6aOZFj2f3PPf8A9v3K3IYuEaPv+L37tIKLGrhXS3dSzupJQ6dc0Z/eesX+x/Vj6hVyD/fO+/nD80VsTabjB/pFE9qXP3KQDdSxurxV3K4VBy6WPFCv9X6uXM39R8tKtnliFyf8r36CsNnrpuEW1hVmW4Hwv8NP42Eqg64kxpOppENgVGlE9irIReVmMaO//FVLHPiuooX+tzT2lIYb9sFwG2WhT7rwf5xXOgF6AucwITHhRS4L+uW7gSy84Er9oPLB9+HI1WW2LE3hbSP+Jc/j51puy0pKCFJlJyKc/EHiPKrqV8cld9Nl1f8Au7df/EH/AKbv7le/+7l1/wDEH/pu/uV8725wIdKAmROROUiJHzjvmsG7akpJKTlEx28Ky8vohPEfRJ5XLr/4g/8ATd/coDe9/XHa1Y3H3J/speTl2DBnVSWCyhSAsjX1QeHE/SthahSRqSofOtU5JeIeEZS3Ly5MW7tDb/o1a1pK085jx5Kw5RjA3cKlLnIAPw7bGnPIj4TXtUi7Rid7nRtraf5epPDD+yK13pb0M2ZTitw8zpXBt0v+c3ezB+wmlXb29fwW29xMnuH+tLqeoq4+EFsXj1SozB3Jz9/EVoRbFAfhhQUVdQE5HFx7BE0Lbt4QMiRuGR/iKcuTq7WrXanC5mmAGwDkkiCe4zWMy6OWxXk5zi5MphSoKSeEJA1Gte3vfK2+qloFe/s/jjThbtkDZ7utLyh+NiUsJGcjFCU98HxNLFqsw5zEeAxtkzqMx3jhU5yceRopS4GzkhZfUm1uPKBxtAJSkZJjFOe/XypgN37iYPEVq5Pn0FFpS2M0oGQ7QYFE2WHCn1T+tPCWqNsWap0D75sOGzfhziJG/t47qULms4YtLtnQVOuLhxbhISlMg5EntyMZ1Ybl0KwnGYGc+FV3aLC2Hi4kqBmCR+aDvHupZjRORi0WqzLd55aXVD/dyM89UECUjsVO7tJOXE5/KkPJ64KDhgZoB1TPCf1rit6ELGIqgjPFvy48RWzYS/rO0+4zBMgYVa66gcBWR5BjW7eT8wlIz4zl4VxcoDx6HZVOev1veThpicUDOFv3zSnyuWgpYsciJ53xhFZnTeN17fyc+RXGjiasjYbCzGkmiFmsqSARvquXL0cWkIxQBrRu7NpUkoQolIQU4zMlUZnCMuyvOPos+RVq/Bxrp02OqLrB/LWty7U8KWL0vW0Ktbxsi1hTnNhCBE9XMSnMT1iD2AcK23vtfgVzLqg28mOcmBhUUglJIkduu+uWf6d1WNarv2V3+Cj6WNbMLru5JOEaxMVu2esYFsZMaL/Q0iWu/wCLSHGnSsdm8HXKmLZPa4OXiw3BJK4OmRwk8Zmr4OmzrJB8rZv23FWGmAdo25vG3p0UVulJOkpVn4iglwWRIbxhSpmSNxy4e8Z9ldfKK4UW61K//Ov50Ium+1KQoc0eogrJmBhAP0r1OLfc6ot1RtvmxKltQE5lXDIJOKOP2oQyOc6qUlQxSSNwByPvmnLY9TdotKG3E4Fc26tuFYgogdZBCsxkZBGudGrXsxZ7LYX3SMCVLQkBMEr6/VbE6d+6adyp0OkC7JdKsJAEZZH3b6F2GzFKX3VR+Ek4VaArV1QANZ6xPuotd21bKA4XG3BEEmcYhUxEeqMuAoHfdraU0OZJwKWVQZkZEeZNSmvMZzai0iyv9n9MM2v/ABG/2DUqcgH9Da/8Rv8AYNe1bH8KJw4BnKCqLyeO4YP/ABppH2wbJUlRyQEiO+rI23CVW54K/KpBH/TRSnemFYwwDHGnlFRV+oym5OhGu673n1FCAVffWTuqyuTDZ99l5RdACi4DkZ6oSBNctyhKUKwgSNYn9aN3LfzjNqT1MSVxG4zvHfUNaStlFFzelBjlbvB5tptprGhJBWtxKSQIiElQBwAyTPYKRbmZJQolXOYlSELISvAAMShloTMAxV+NrS4jMajQwaSHtmEtPqUhIwqnTdI1qWZPlD42uDZyeXchkWjDooYhOse730wpS6oSSEjsodsqzhLo4IH613pUfanPKqYncUJLk4b9ChZ1kk6fxl76QOZ6tWBfix0dwHeg/Kq4u+9m1dQqTI4H+IomETy12YFsgmMt9Ll3KS3aU4dwkq9/ypjvK2N4SCQezPyillpHOqKgkiRhHZFKjWXzZuu2kgnMA7uHdSLy1A8zYsic3Z7MkZ05XIsJszcmVYRPhpSpyuuFTNjIyB53XdIR96pkrQyMuCs7uKecgjGQJj9CBnXexdKyTzSQVqUTGQABkyJyAFCbJY14lH1pUSSO/I+FF0W44ShJgkQfecxOoqMJQjsmT4CFv2leSkYUIQ5hgrSBJ0zn3d1It6YlKUpclZVJKjJUOM76Z3rISkAa71T5CK9tFxKKcXVmIzAMCpS6jHj2bCMkJNpZ0Ofu406clTUWyydUf05MxmZB1NC3dnVKKTAknUHh2UwbCXfgvGyDPJ2cjvwq14imWaE6SZrkjHb+x47VbBGrrnzpSugLBxIOAgyCZI7jlHZFPW2j2G2Ws8HF/Oq/sTqkw4BAJyV+h4Ct6Zt6vmLjb3HVu53nGg6yw0242lTiS0hKCqRCgVbzEx31lcCHba0rE2VMMqQrAoHC45mMEkiCAczurouG3OON4XA4lK/zIEiOHZxoxYrVY7vQTjdck/0cGAdZUSKtKTTpHTGq35E+8mywpTa2+YbVqBKsZ0BJWomBwnjQS0MISopSqRJgjQ9w1GdNe0G04tBUtSAgDqg9XIazOpOfunfSm7rpFJO9JPJwW7yCphm1/wCIj9g15WXIMuWbV/iI/YNeVfF8CFhwBduLVF6WkE6Fv3fhI+tL1pbxHXOvotVmQTJSkniQK86Kj2E+ApprUUjSdnz1Y3ShQk4Tx3Hv4UzXZYULUFlRG8EGY7qt/oqPZT4CvRZ0jRI8BXP2Jev7Fu4vQX7oeAEJJPaa6rztaUNlIiT8qMBA4CoWxwFUWNpcialfAt7PiC6f7H1rN+2DSAaYQgcBU5scB4U0IaY0ZKWp2JFueMKBEgjXdVUX9ZUpxYAlBJzIgTBr6OLY4DwrA2VB/KnwFDhZikfNNhTIScasU5BJ1E7xRm67G6HZSlODcCoDPjpnV+iyI9hPgK96On2U+ArO37m6hSsDoKAnEJG6g3Kjdxcslng5px8M5CasjmhwHhUU2DqAe8VmXG5w0xdPb+RHufON3Y2zGRnjRCzXcHFYSAgnfV99FR7KfAV70dPsp8BXBPoJN6ozp/L7iaXVWUom6+aIBUFV1u2DGOqBVwdHT7KfAV6GU+yPAVzT/Sssmn3N/l9yXYTdtlGrsiUiFZGtmydmAvGzR/WT5GrtNnT7KfAVBZ0jMJHgK6cPQTxtNzv/AJ9zVhp3Z877fWkC22uSI51c59tJtntgaSYWlbKolIIJTwkcK+uVWRB1QkzxArEWFsf7tHwj6V3Y8WhNXy7KRjpPmq5dvkNCEkgAHtAz3BWn1rmvna0FYU6ha8UxJwpMHXL3V9P9Cb9hPwj6VDZEewnwFN21dlLPlNVs55xKn1oZa/qwRMSZA03cayvG8WFqPNFIQMkiRMRv7cq+qTYG/wCrR8I+lToLf9Wj4R9K1wtUK1ZWHIEPwbVmD+I3+walWm2ylPqpA7gB8qlNCOmNAlSo/9k="/>
          <p:cNvSpPr>
            <a:spLocks noChangeAspect="1" noChangeArrowheads="1"/>
          </p:cNvSpPr>
          <p:nvPr/>
        </p:nvSpPr>
        <p:spPr bwMode="auto">
          <a:xfrm>
            <a:off x="612775" y="4175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sp>
        <p:nvSpPr>
          <p:cNvPr id="7" name="AutoShape 4" descr="data:image/jpeg;base64,/9j/4AAQSkZJRgABAQAAAQABAAD/2wCEAAkGBhMSEBUUExQWFRQWFxgYGBcYGRcXHRgYFRgYIBwXGRcXGyYeFxojHRQYHy8gJCcpLCwsGB4xNTAqNSYrLCkBCQoKDgwOGg8PGi0kHyQsLCkvKSoqLCwsLCwsLiwsLCwsKSwsKSwsLCwsLCwsLCksLCwsLCwsLCwsLCwsLCwsLP/AABEIAOsA1wMBIgACEQEDEQH/xAAcAAACAgMBAQAAAAAAAAAAAAAFBgAHAgMEAQj/xABOEAABAwEFAwgIAwMJBwMFAAABAgMRAAQFEiExBkFRBxMUImFxkaEVMlKBkrHR4SNCwbLS8CQlM1NicnOC8QhDVHSTorMWF8I0RGNko//EABoBAAMBAQEBAAAAAAAAAAAAAAACAwEEBgX/xAAuEQACAgEDAgQFAwUAAAAAAAAAAQIRAxIhMQQTIkFRYTJxkeHxBaGxFBVCQ4H/2gAMAwEAAhEDEQA/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FYXO84VPJcUVYF4QqAARAO4a5waACdSpWKnAAd8CYGtAGVSsQ4O7KYNYs2hK0hSVApIkEaEcaANlSvCocamIUAe1K8JrQ1bUqcWgSSiMR3AkA4e+CD76AOipXmIcaw6QnFhkYiMUb4492dAGypXgM17QBKlSpQBK8Jivawc3Dt+X+lAEQnef9KzqVKAJUpV2Yvd1y0OJWsqTBIHCFAZcMjTVQBgMjG7d9K8tPqK7jXrundn4VjaPUV3GgAPUqVKAJRwUDo4KABlvfC3gwQnNGOVid8QkZZjWZyyrG421tlbJIWlvDhXoetMpV/aET/mFEX7KhYhaUqjTEAfnWTTSUiEgAcAIHgKAM6VbLdqllZSgJIctYK5AKwpTiUo4xJBzy6oimqpQACst0KDsraSuSkhwqzQkMpQURqesFdX1SFknPXiVcjybKWkNpxKsy2ICkpAXnCz/ZVM8eIpqqUALtsuFai6oAdZ8LIGAlbYbSMPXBTkoFWE5Zbq8VciwWsKJwBIBWpBwgOFRBASMBAORbOeQIgCmOpQAFvy7VuKkIS4C0tCZIHNrVELE6f3h1hhEAzW2x3aUG0K6qS4RCxE5NJGI/5go0VqUALCLHDOENNJP4QXC0qx4JxKAV1SZiFLzOcjIVrYukhPWS2VFp9uQtKSMayUALSJSMJiUjq8KasI4VMI4UAC9n2ChCwQlIxykDBMYUiVBvqAyFerGUb5orXgFe0ASpUqUASsHNR3/MVnWK0yKAMq5LyshcRCVYVpIUk7sSTv4g6V0NrnvGtZ0AKtiusrccSG0tdYB1QWpRIMKwoBHVBypqAqRUoAwdORrF/wBRXcflXpMnsHzry0+oruNAAepUqUASjgoHW7pznFPw/egAvUoR05zin4fvU6c5xT8P3oAL1KEdOc4p+H71OnOcU/D96AC9ShHTnOKfh+9TpznFPw/egAvUoR05zin4fvU6c5xT8P3oAL1KEdOc4p+H71OnOcU/D96AC9ShHTnOKfh+9TpznFPw/egAvUoR05zin4fvU6c5xT8P3oAL1KEdOc4p+H71OnOcU/D96AC9ShHTnOKfh+9TpznFPw/egAotuc9DXmMjUT3UM6c5xT8P3qdOc4p+H70AE+e7DXkKPYPOhvTnOKfh+9TpznFPw/egAslMVhafUV3GhnTnOKfh+9eKtjhEEiD2fegDVUqVKACXo1PE+X0qejU8T5fStFrvApWUyK0+kXJ1Ed1I5pGWdvo1PE+X0qejU8T5fSubp6+I8KxF4ORu8KNaCzr9Gp4ny+lT0anifL6UDF/vJUQrCR2CtydpfHuqC6vF5uh9LC3o1PE+X0qejU8T5fShL9+OCz2hwYcTbS1pyykJJE8RlVQWLlWvt4YkcxBnPmwBl3rnwmrQyRmrQaWXr6NTxPl9Kno1PE+X0qnEcot8J9ddmJicKWySe7POizO314n+rHeiP1rXOK5YaGWb6NTxPl9Kno1PE+X0qvW9trdnKmvg+9abXyhWxCSZbnIDqbz76xZYvg1wa5LI9Gp4ny+lT0anifL6VUw5VLaleFXNnOBCN/jVl2G+FKsrLiiMS0yY0nsqnnQiO70anifL6VPRqeJ8vpQW17UFHA0GtG3bwMDD4U2liuSQ5+jU8T5fSp6NTxPl9KT7Ltk8qZUgD+796ys22jilRjbngAPrRpYahu9Gp4ny+lT0anifL6Uvq2kd3FPhW6yX68p1tJKYUoA5bqNLDUg16NTxPl9Kno1PE+X0oRbL6dS4pIKYBIGW4V6m+HSNR8NQ7sSuhhb0anifL6VPRqeJ8vpQpV9uAHNOXZXjV+OHePCs70Te2wt6NTxPl9Kno1PE+X0oIvaZY4T3Vzu7TvTCYnuo78Q7bGP0anifL6V5XPcVuW4lRWQSIiBFSqxepWhGqEbbbaYotbjScikJz7SkH9aDsbUWhKcylZGoSCCPdJnyoRyhWuL4tI4c3/4kUITeaA4QJzgz2xXFNbsqkqGtzlQwDJOIitTXLJCus1l2H7UqWx9sqJKZURmeM7zGtLboB6v5k5d41BHyp40K4ovG49sLPbDAOBw/lNF7QhCRKiEjiSAPGqIup8BRheGABiHHs7qemrfjUy0lZcWYEqMx28BXNlwxbGjZYtiKV2a0QQpBaUMWRByM94qvru2fswEoCVDvkD3aCrNau7BZnU7uZUP+01R15WtTSylhSkuAwQmM43EZ+NVhik4KKdfkIzS3HC2JbZbKgBloBlJ3CsLLYnXmzHUUDqMx3EHXWk2x867JcK1FGZUScgN+HfmN1OFz32ttWBSgAoYknSYiR5+VNHAkqlyUeRvg3Wu6LQloSnErLEUiNOAoPbbItTUEKEkTIIjD300G+Ekevn31q9LQlUqB3Zwa7MeGo0vU5Jyeu38hHQhAMqOkn37pqxrfeeG7rCpOWNBP7PDvpZvOwMPpAjmljRSBlnuKd4o1fVnUi7bvSpWJQQoFWknq5xTwg09wnJNWgS5blKOtE7kbbcxJUCFHRaYJ94NB2kVttTJAby/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mQ6pO7rTkKw2w2mS/YlcwqEFM4lTnBGm+MqSG2UrAUWZWpJhwFJAiCTMxl28d9PCG24SdFhXHeONKsZxKxHdxAyotZ0YjShye2Za+cKiIK5gbshv7op/sjCQI4a9tRmqZt2E9m0QlfePkalbrlPr94+VSu7F8COefJRXKHa0Ivy1leIAc1nEj+hRQpprGeoQQrNMiR4jSmPlLbHpS0qXOEBswBJV+GnwFJVnvVQVI6iZyT2d9JKPJqkF2iMWF0Qrs+9ZWy5WVJQEEqgEE6EEqMggaEGj1kbs7yAAohZGcesDwz191DbyuQBzA2oobUBiKkkQRqAN+IeFc9tbFUlIGW25m2xkpMTkAd3DtM1ndji23ULCVQCPLjWabFidbbUR1ZAMzkBA1oxc1lAXCjAOWnkSadK1uTbotu77dzticw5q5pXbnhNUPzSw8edBkqJKuBOp76tnYdlxtu1YiCkIOHfpP6Vsf2as1qRiKc1DUZVSL0pMWvIra7LuKLQHJKm9CkkBKkfoqd8V47fCOmIdebC2UzCNdewansrRtNs+/YXcKp5omEOgdUjgfZV2eFczDKFtHGoFYPqpOccYq9we9AtXFlmWRCHG3WUMpRz6VLTnJSVjIH2czOXA0m/+kOjIUq3qWlQkjAoxuzSY62e6mrYG/mP6NSwHEgRMCU7iONYbU7Usurcs7zai0NVpzM+0I7YrJ1Hg2LlMSryvxtpCSy4p8ZyFJwlMduh8qe7ZaOeuu7lgRibJjhITS1d7FgZZUQyp9ZVASoYyY3wBAGVWAlsPWGxqCMCcBhAEBMxlEZaVaM9VEpwqxcsN3zurg28vRLFn5tMl4wpMCcIH5jG7dTkLJ+VKkJXEietHekEE+NUptZerovJbdpUpvrAAg4kgflUAoZoI94zzyrJTT2RqxuO7NN7IRaCi1YwgqSEqTiiFp3jtIit90OrYaL7pWSsENtSSSB+Yg6ZRRCzbLKQ8Al5JSqCSEjCZ0IE6149seu1OwtZQjRCVKQla4nIBREaaa1IuL9pvpx2JQAZ3SQD3AZmro2CvFDqWMJkggHvqtbt2GU5ahZCFNLCpxHOEDUjPXdrGYq7NndhLLYyFtpVjy6ylEyeMaVRbIlIp7lM2sU1bbQy2SFBxRJ4Tp366V7z4tbSJUASASciASPlkaVdvQTe9tH/7Lg4nWjex1iUlKgAHEgypJ3E7hw7ahOkrHg3wELXCLOpE40ga5DLOfA5d9cRZb5uQ4UIUmVoCgMXaO/srr2gUQ2EgBKJEjU5nNSlbznQ2wXcXXSodYJy4xkdOIEVPkYYdkdqLJZmyk4kySYg+Z91P13Xkh1AUhUhWcZZTpVbG6ADCtATPb2ffsoBbXVMuYmVYYMwJgkaSJzilcFILo+itmncQXOoInwNSlzkl2nNtZeJThU2pCVdpwzI7KldMFSJS5OnaK723LQvGkE5aj+yKUb12UYUkw2nsgVZNvuVS3FKBTBjWeHdXE9sstQjEnz+lc8oytmWUM7s/abO4VplYAOEDcZ1MnsFMt2We0PIHPqOEDTIE9sjSrGXsMsn1kef0rJvYhwfmR5/Ssak/IaxFF1JCYSIjfvkdtLLzzqCpJSZUSZA1nh76ub/0cr2kef0rmXsAomcSPP6UKMvQyzh5OSssvle9O/313sNFo4kZpOqeHdRKwbNLaZeQlScTiClJzgEgwTlpnWm6Nn7ShAS6pskb0lX6pqijJJP9jdmdENvoKVJCkkZpUJ8qrXbPkvSy2u0WPnBBxKYCpBE54CRiSeyY3ZVaRuRWsgHiJ+lbkWBwZEpUO2fpVIxvjYVtr3KQb2RTa7E4UD8RtMoIJCiR+TPjpnS+m5rbZ0yWbQk8cCz8pr6QYuVtKsQbQFcQPtXX0ehxrZDqd7tHzizbLcWijmnlExENqBBG/IZ1cty3itu7bIbSMLha/EChBBAzkcd9M/RRWq8Lpbeb5txIUmO4jtB3GtVmXvYg29TDa3HGUoDoA6skY8WkjeDxokdgbPbeadtaAtSBkNBB/KreoDgaxu/k26O/zrZStQEJU6VKUBwkg8B4U02di0D1i37p/dp1FLzMlkcvID3pcTCEgNNtpcA6hwiExpkKDLsWFlzpnMuz+YJwmDpPaOOVGL62btTrnONuISeqDJVmEmYyGWdCrPsDalFJfeQopTgOErhQxSCoEaiKVxtjqaUTXsNZSt9dpcH5Uton2Uz1j2nLwp1ctqcaEzqa4G7icQgJQUDx+labLs88l5C1LQQkyQCZ+VVpEW2U3tLYrOb1tZSSXuecz/KhfAj9azu69sKU4AUnMONiF4icpxQCB7/dVg3lyPsPWl18lQW44pwkLUPW3EAQRRSy8nzTYGBCEnLMFW7hIyrllFsumilryQ+sqxNLQDkcsQHCcgU98kVzXDfjtkEPNkJBhKxB3+qqMj319AvbNFaShWApIg66HdpS29yQNFJSlWFB1TJUD8QNZT4oLV3ZV157WNODqrz4REGgJtBUTmkDWSfOrdsXILZ0LClHnIM4VKOE9hTEGvByCsY8WREzBWuNZiAIjsp0q4QrZs5BbNhZtZmcTjZ0IGSDoT63eK8p92auQ2Vso6uHLCEzkANNKlOuBWUhyqvKF7PgKIH4cBKiJPNIyIB0pOctS/bX8aur2DPSr9vbYhl63uuuNlXOBMqn1cKEgAD3a0gcqexgas/OsNpRzagCEgypByk/2gYM11w6qKqNG6HV2Vuu3Kn+kX3Y1eQmvOlOe258a9fGj1yWttViDSmkrcBViKkJ3kkHHqTEeFcK7JBGUa5dx3eFRn1Um6RqxqtzUzajH9IvLitQniNZrLnVj86/jXqO0mMxRO47FZgmXmkk+0sFQnhANDlWV1WJSGzhBzJnq9meeWlWxZ9SeoScaLI5EnlF22ypRHMNkSSfzOcd9WMkIDailUL13xJ3VWnIjZXCbco+qplKUqHtSuctxzB99PFjHNANkEwM51PbXzutalPUuC2FtbI5rcw5m63IcAAImQoDeJ3/ADoJd9+t2dTilqXzbigslRUYIABASc0id1NlmtXO4pAhJieFAL7bbU60C2CnnYOmiQtR8Th8KnoUlbG1aW0FrNfqHpUlKoG8yPDjXvT12hIQSEpxDKc8jnOevYK22QBKcKUzCindqk5+4aUFvh1VnUlTbZMqggRv3mT26U3bUd0HcctmEbbczaQsIWUoUDKQTqd4O6l3a+Wbuu5BUoEJWNTJjDqd9ErennAkhSk74ByPZQrlDcCbDd4Uc4d13+pSNp45euw0G1kRX+0VvKSycasyRkVbwOB7K6G9ok4g0pwqMZEE5dhNAtqyFc2AeJyoNZ7MoHIH376riXgQuV1Nj/Zr4JIErM6HEfrRBF8pHrOFPeSKTLvtCsyPyxn/ABpRq1oS4iVJzFa9jNQaa2mbPqrWqPZxfM5UybH24uWpk9aMY1M7jwNVzd5HOBtSJKhlBqyNkWAm1MAe0Pka1O2D4K32ytixettGJcdIcgYlQBO7Oh7bqnITzionMhSpHnRDbp4ek7ZplaHJ+Kh10P430IAgGRP+U1nmSXIUvSwLZw/iLUggQcSvPOuBdnKtHXB/nV9aYnHpsxCgTGSSd/ClAXkoKzSDxIMVXWk6sd4nyjqh9IjGpXeon5ma1redABJWO5SgPA5V0WW8AVQRHZxrtVaiufZ9WKdSvdE9DXJZPIE8VM2uSo/it+sZ/IdKlFeR5lKWX8IjrIn4TUrHuYOK30c4tOIYsiUyJEjIxrGVK+0BcfsD3ONc2VFYQmQolI0WY0mCY4RRi23Y2XnVIaQl1YSFOgAKOFOUnUxWotBtrCtWIxEmkT3Ha8PufPdxBKFpUqYxGQFYR3nu1z4U2MvpaAbdRzqxiwLKAnnAv8xAy6p1I3AGg15WLA86MMjnDAGgBJ8KP3Q482zktWHrQVJSpSAdQhREwZ0zqbRRM4Hrqh1ptS5KYnCMAVnIhvMgAQNas+zXepbKuqnGQQmUx3YuNIezN285aQsSvAqSo5E9kd1WZbrc62G1NMKeSpeFzAUgtp9uFEYgN4GdMkTb8jo2cuBNmQThAWWwF4RAJFc15pStJVHWG+jSrUMK4nJBM7v9ar237XtNpMk4gcxofPdwodVQJOzW6jnLMtpSTJcBScyCUqBggag1suS50s2bA8qVNkkKJJMLzABIGkkVtuy0NKQHRiVMkJkpyOp1Ee+gm0Ntades76WA4GtTziQFpg4cScXWhUETFIhqtnJadlnjaUPPPEJDql4UFYOHECEZkAER62+TlRG/L6IHOpBLRIATJMHjO6lC/dobRbXsLSCylSh1ioyozuAMRmKZbBc77TIJXjSUmQpIwJg5kwJO/StNUaIdoHG0JPNlUiVZ6A0K5Zngq7rrUlWJJDpCpmZCN41oBtfaC7ZkqbckJKgCgKTiSTBEHOAQKI8oA/mS5P8ADc/ZRVI1Wwk7TplboUT20QaSoJCkk6iYiQN8TvrjaZg5jf2z5U6bM3c2ClS4KTpJCh78stONazIqwpye7OF+y2pZSTOAIBGeSiST5edcTL2K0ON4cm4HWyxa5pEZxhmnvYa1lq1FKVp5pecFJy3YQRlnrXZtzscCsO2cQFDrIGWffwNTe5aUHCvcUrLdTQcDiU5wddxpn2Z/+rZ/vj5GgzKCkdYQaMbMH+WM/wB/9DREx8FT7eD+drd/zLnzrdshc/Oc46dEQB2KOZPuEeNa9ux/O1u/5lz5078ilnbdFpbUJWgtuJSTAUCFJPgUjxFJkTa2ExtKSs4LZ1gkYk9ypE6gRIzkiK6rHybrW2tSxg/DBSCPzKjECOzOnm8+TZDhCispCZwgZkTnh7Uz2TnkaBcqm0RQ2200qFjLEN5Sk/rnT4cX+Uh8mS9olU267yyqDMHSRu+ta7JbC0IwzmTnlvpwtWy6uYl20KecXhUImBkDninhuoClhhpxItBUkEGCkSAZHrbxlNbLwPYRy1ItnkNvAusWmU4cLiAO3qmpR7k0sTSLKS0UqSvCZSQQcjvFe1sJao2I1QQdtP8AKXEHeAUnd6okd+/30Bvm2LSkpwlZSZORjxpqtzUqJjPcfdQpRWV5tkA5Hwo2TH5Voqm/LHzlseTgScUFPXwq6w3QPKua33baEKaZKlkJGKQrASBlmo/xnRm13Jbl24OJsykjHGekA5SrgQJo1yhXc6GkKZaUsicWFJURMbgCSMq1VTMd2jt5PrOjAo4YVi0nEchGZ301Wm0JTiKTBAz/ANKVdiGHBZgpTKmnEdXMEc4BxScwe2mRlK1qxER2xupXQJPdmN1n8B4YiqUKPiDlNUPtpCHSAleKZBJBA7iK+iUWdIbdyiUmTpuNULyiMtqtiQgyrD14mJG4btKyqoqnbYT2YfKLLLsALyEzhIgZTuBoa++wm0DE02tK1JT1s0pzzKQMs513Uz7JWQqAJSBkMU5gAjICZAy/KBXLtnyeuvJC7HhxpM4PU94kRPZSBdHbbbubbwrZQDgACUgZgp+RiPAUxWS8080G1dVR/KSJMidN+tKNhbccSwm0Lfsz7KZUDCUOkRkoEEEZHMbiazsdrsynTbOaJtIJaaCpkASMh6ucq63A062EasTdv22mVpZQFJEqJVnAxmSO0/Kiu34/mW5Y/q1xP9xFZbTXBaH8TzoQkgKjEckJ/sp1xGBnW/lCZLl0XMUDIIX2ZYERlTWktxtMptKKt+xXSECP48qsDk62NVaEqcUopSNAdFGl64btQlwKdBIGeVOtl2+DawgNFLemSVH5DSk1xfmU/p8sd3F/QcrrsT1ntCWigFkg/igaEDKeHClXbPa+1MWotKSQ0SAk6Yge2uxXKA2IheGfakfOj1k2hsz6MDymjiBkSk5bj2VnyYzhJO5IUCuRNEdl1fy1j++Pkar69r/WxanUNLxNpWQic5SDlRzYPapTl42ZCkjrORIy/Kr6UsciujZYZJWLO3Uelbb/AMw5786sLkFubrWi0KTmnC0k98qV800g7bNzettkf/cOR41a/IZaR0V5H5kuBRyOYUmNTkfVPlVY8nCWIpmaQNpeT8WhSlL6oCpTqYTviN57eyrHisXESKrZqdXRUT13BhuADhSIEz5TVc7QMc4FKORmRO6voO8NnQ5OIZVUXKFdRQVIAzKSR21NxpWanuMP+zqT0e1pJyDqIG4SgzHfXtY/7Og/Atn+K3+wa9plwZLks63Xuw0qHFQe4n5CvEXuwcwryP0pS24c/GjfI+QodjVgiTTKhZNpbDSnb2wF0sh7rg4Ywr14ThiutzaKyDVw+CvpXz885KyUzIUVYu2Znxp0st5JeQlU5kZjt3+c1Nypj+RYr209ijN0j/Kv92smNrbEMg7/ANq/3arG2GhhdzqGt3wFui8bNfNnfSsIUFAJlWR9U94pTvPYy6n3A4orSqdUKWkE/wB2I8q4OTYybUCcuaHzVRJdnbGWKRVrtGJtG27bpu6zN4G3HYmZJWozEakcKJs2iyD1XF/9/wBKFdJajIaaD70Jva91oSOaSCpRiY9UZ/6e+htI3djJa0WF5BSta1D/ADSO7q5VzWK47taGJOOR+YlxRHiMqWrkvF9ZWVFAM5Apwk8e4dpoj6QKl80kDHExOonUZZiaxNA7DFruywOphSlkH+9+7XBtXd11Is1lbtS1paQFBmMckdWZwpPZrWks2iBCEjtzoXyoWdRsthCgMQ5yY0mEaVRJS2kK808Pjg6aOZFj2f3PPf8A9v3K3IYuEaPv+L37tIKLGrhXS3dSzupJQ6dc0Z/eesX+x/Vj6hVyD/fO+/nD80VsTabjB/pFE9qXP3KQDdSxurxV3K4VBy6WPFCv9X6uXM39R8tKtnliFyf8r36CsNnrpuEW1hVmW4Hwv8NP42Eqg64kxpOppENgVGlE9irIReVmMaO//FVLHPiuooX+tzT2lIYb9sFwG2WhT7rwf5xXOgF6AucwITHhRS4L+uW7gSy84Er9oPLB9+HI1WW2LE3hbSP+Jc/j51puy0pKCFJlJyKc/EHiPKrqV8cld9Nl1f8Au7df/EH/AKbv7le/+7l1/wDEH/pu/uV8725wIdKAmROROUiJHzjvmsG7akpJKTlEx28Ky8vohPEfRJ5XLr/4g/8ATd/coDe9/XHa1Y3H3J/speTl2DBnVSWCyhSAsjX1QeHE/SthahSRqSofOtU5JeIeEZS3Ly5MW7tDb/o1a1pK085jx5Kw5RjA3cKlLnIAPw7bGnPIj4TXtUi7Rid7nRtraf5epPDD+yK13pb0M2ZTitw8zpXBt0v+c3ezB+wmlXb29fwW29xMnuH+tLqeoq4+EFsXj1SozB3Jz9/EVoRbFAfhhQUVdQE5HFx7BE0Lbt4QMiRuGR/iKcuTq7WrXanC5mmAGwDkkiCe4zWMy6OWxXk5zi5MphSoKSeEJA1Gte3vfK2+qloFe/s/jjThbtkDZ7utLyh+NiUsJGcjFCU98HxNLFqsw5zEeAxtkzqMx3jhU5yceRopS4GzkhZfUm1uPKBxtAJSkZJjFOe/XypgN37iYPEVq5Pn0FFpS2M0oGQ7QYFE2WHCn1T+tPCWqNsWap0D75sOGzfhziJG/t47qULms4YtLtnQVOuLhxbhISlMg5EntyMZ1Ybl0KwnGYGc+FV3aLC2Hi4kqBmCR+aDvHupZjRORi0WqzLd55aXVD/dyM89UECUjsVO7tJOXE5/KkPJ64KDhgZoB1TPCf1rit6ELGIqgjPFvy48RWzYS/rO0+4zBMgYVa66gcBWR5BjW7eT8wlIz4zl4VxcoDx6HZVOev1veThpicUDOFv3zSnyuWgpYsciJ53xhFZnTeN17fyc+RXGjiasjYbCzGkmiFmsqSARvquXL0cWkIxQBrRu7NpUkoQolIQU4zMlUZnCMuyvOPos+RVq/Bxrp02OqLrB/LWty7U8KWL0vW0Ktbxsi1hTnNhCBE9XMSnMT1iD2AcK23vtfgVzLqg28mOcmBhUUglJIkduu+uWf6d1WNarv2V3+Cj6WNbMLru5JOEaxMVu2esYFsZMaL/Q0iWu/wCLSHGnSsdm8HXKmLZPa4OXiw3BJK4OmRwk8Zmr4OmzrJB8rZv23FWGmAdo25vG3p0UVulJOkpVn4iglwWRIbxhSpmSNxy4e8Z9ldfKK4UW61K//Ov50Ium+1KQoc0eogrJmBhAP0r1OLfc6ot1RtvmxKltQE5lXDIJOKOP2oQyOc6qUlQxSSNwByPvmnLY9TdotKG3E4Fc26tuFYgogdZBCsxkZBGudGrXsxZ7LYX3SMCVLQkBMEr6/VbE6d+6adyp0OkC7JdKsJAEZZH3b6F2GzFKX3VR+Ek4VaArV1QANZ6xPuotd21bKA4XG3BEEmcYhUxEeqMuAoHfdraU0OZJwKWVQZkZEeZNSmvMZzai0iyv9n9MM2v/ABG/2DUqcgH9Da/8Rv8AYNe1bH8KJw4BnKCqLyeO4YP/ABppH2wbJUlRyQEiO+rI23CVW54K/KpBH/TRSnemFYwwDHGnlFRV+oym5OhGu673n1FCAVffWTuqyuTDZ99l5RdACi4DkZ6oSBNctyhKUKwgSNYn9aN3LfzjNqT1MSVxG4zvHfUNaStlFFzelBjlbvB5tptprGhJBWtxKSQIiElQBwAyTPYKRbmZJQolXOYlSELISvAAMShloTMAxV+NrS4jMajQwaSHtmEtPqUhIwqnTdI1qWZPlD42uDZyeXchkWjDooYhOse730wpS6oSSEjsodsqzhLo4IH613pUfanPKqYncUJLk4b9ChZ1kk6fxl76QOZ6tWBfix0dwHeg/Kq4u+9m1dQqTI4H+IomETy12YFsgmMt9Ll3KS3aU4dwkq9/ypjvK2N4SCQezPyillpHOqKgkiRhHZFKjWXzZuu2kgnMA7uHdSLy1A8zYsic3Z7MkZ05XIsJszcmVYRPhpSpyuuFTNjIyB53XdIR96pkrQyMuCs7uKecgjGQJj9CBnXexdKyTzSQVqUTGQABkyJyAFCbJY14lH1pUSSO/I+FF0W44ShJgkQfecxOoqMJQjsmT4CFv2leSkYUIQ5hgrSBJ0zn3d1It6YlKUpclZVJKjJUOM76Z3rISkAa71T5CK9tFxKKcXVmIzAMCpS6jHj2bCMkJNpZ0Ofu406clTUWyydUf05MxmZB1NC3dnVKKTAknUHh2UwbCXfgvGyDPJ2cjvwq14imWaE6SZrkjHb+x47VbBGrrnzpSugLBxIOAgyCZI7jlHZFPW2j2G2Ws8HF/Oq/sTqkw4BAJyV+h4Ct6Zt6vmLjb3HVu53nGg6yw0242lTiS0hKCqRCgVbzEx31lcCHba0rE2VMMqQrAoHC45mMEkiCAczurouG3OON4XA4lK/zIEiOHZxoxYrVY7vQTjdck/0cGAdZUSKtKTTpHTGq35E+8mywpTa2+YbVqBKsZ0BJWomBwnjQS0MISopSqRJgjQ9w1GdNe0G04tBUtSAgDqg9XIazOpOfunfSm7rpFJO9JPJwW7yCphm1/wCIj9g15WXIMuWbV/iI/YNeVfF8CFhwBduLVF6WkE6Fv3fhI+tL1pbxHXOvotVmQTJSkniQK86Kj2E+ApprUUjSdnz1Y3ShQk4Tx3Hv4UzXZYULUFlRG8EGY7qt/oqPZT4CvRZ0jRI8BXP2Jev7Fu4vQX7oeAEJJPaa6rztaUNlIiT8qMBA4CoWxwFUWNpcialfAt7PiC6f7H1rN+2DSAaYQgcBU5scB4U0IaY0ZKWp2JFueMKBEgjXdVUX9ZUpxYAlBJzIgTBr6OLY4DwrA2VB/KnwFDhZikfNNhTIScasU5BJ1E7xRm67G6HZSlODcCoDPjpnV+iyI9hPgK96On2U+ArO37m6hSsDoKAnEJG6g3Kjdxcslng5px8M5CasjmhwHhUU2DqAe8VmXG5w0xdPb+RHufON3Y2zGRnjRCzXcHFYSAgnfV99FR7KfAV70dPsp8BXBPoJN6ozp/L7iaXVWUom6+aIBUFV1u2DGOqBVwdHT7KfAV6GU+yPAVzT/Sssmn3N/l9yXYTdtlGrsiUiFZGtmydmAvGzR/WT5GrtNnT7KfAVBZ0jMJHgK6cPQTxtNzv/AJ9zVhp3Z877fWkC22uSI51c59tJtntgaSYWlbKolIIJTwkcK+uVWRB1QkzxArEWFsf7tHwj6V3Y8WhNXy7KRjpPmq5dvkNCEkgAHtAz3BWn1rmvna0FYU6ha8UxJwpMHXL3V9P9Cb9hPwj6VDZEewnwFN21dlLPlNVs55xKn1oZa/qwRMSZA03cayvG8WFqPNFIQMkiRMRv7cq+qTYG/wCrR8I+lToLf9Wj4R9K1wtUK1ZWHIEPwbVmD+I3+walWm2ylPqpA7gB8qlNCOmNAlSo/9k="/>
          <p:cNvSpPr>
            <a:spLocks noChangeAspect="1" noChangeArrowheads="1"/>
          </p:cNvSpPr>
          <p:nvPr/>
        </p:nvSpPr>
        <p:spPr bwMode="auto">
          <a:xfrm>
            <a:off x="765175" y="6207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sp>
        <p:nvSpPr>
          <p:cNvPr id="8" name="AutoShape 6" descr="data:image/jpeg;base64,/9j/4AAQSkZJRgABAQAAAQABAAD/2wCEAAkGBhMSEBUUExQWFRQWFxgYGBcYGRcXHRgYFRgYIBwXGRcXGyYeFxojHRQYHy8gJCcpLCwsGB4xNTAqNSYrLCkBCQoKDgwOGg8PGi0kHyQsLCkvKSoqLCwsLCwsLiwsLCwsKSwsKSwsLCwsLCwsLCksLCwsLCwsLCwsLCwsLCwsLP/AABEIAOsA1wMBIgACEQEDEQH/xAAcAAACAgMBAQAAAAAAAAAAAAAFBgAHAgMEAQj/xABOEAABAwEFAwgIAwMJBwMFAAABAgMRAAQFEiExBkFRBxMUImFxkaEVMlKBkrHR4SNCwbLS8CQlM1NicnOC8QhDVHSTorMWF8I0RGNko//EABoBAAMBAQEBAAAAAAAAAAAAAAACAwEEBgX/xAAuEQACAgEDAgQFAwUAAAAAAAAAAQIRAxIhMQQTIkFRYTJxkeHxBaGxFBVCQ4H/2gAMAwEAAhEDEQA/ALL6Aj2R4Cp0BHsjwFdNHAKAFroCPZHgKnQEeyPAUyxUigBa6Aj2R4Cp0BHsjwFMsVIoAWugI9keAqdAR7I8BTLFSKAFroCPZHgKnQEeyPAUyxUigBa6Aj2R4Cp0BHsjwFMsVIoAWugI9keAqdAR7I8BTLFSKAFroCPZHgKnQEeyPAUyxUigBa6Aj2R4Cp0BHsjwFMsVIoAWugI9keAqdAR7I8BTLFSKAFroCPZHgKnQEeyPAUyKIFeSeEd9AC50BHsjwFToCPZHgKY4PZ4VMXERQAudAR7I8BU6Aj2R4CmWK12kdRXcaAF4WBHsjwFSumpQBKOCgdHBQB7UofeFuKXWmwcIcxdfLLCMkicpM7+FYXO84VPJcUVYF4QqAARAO4a5waACdSpWKnAAd8CYGtAGVSsQ4O7KYNYs2hK0hSVApIkEaEcaANlSvCocamIUAe1K8JrQ1bUqcWgSSiMR3AkA4e+CD76AOipXmIcaw6QnFhkYiMUb4492dAGypXgM17QBKlSpQBK8Jivawc3Dt+X+lAEQnef9KzqVKAJUpV2Yvd1y0OJWsqTBIHCFAZcMjTVQBgMjG7d9K8tPqK7jXrundn4VjaPUV3GgAPUqVKAJRwUDo4KABlvfC3gwQnNGOVid8QkZZjWZyyrG421tlbJIWlvDhXoetMpV/aET/mFEX7KhYhaUqjTEAfnWTTSUiEgAcAIHgKAM6VbLdqllZSgJIctYK5AKwpTiUo4xJBzy6oimqpQACst0KDsraSuSkhwqzQkMpQURqesFdX1SFknPXiVcjybKWkNpxKsy2ICkpAXnCz/ZVM8eIpqqUALtsuFai6oAdZ8LIGAlbYbSMPXBTkoFWE5Zbq8VciwWsKJwBIBWpBwgOFRBASMBAORbOeQIgCmOpQAFvy7VuKkIS4C0tCZIHNrVELE6f3h1hhEAzW2x3aUG0K6qS4RCxE5NJGI/5go0VqUALCLHDOENNJP4QXC0qx4JxKAV1SZiFLzOcjIVrYukhPWS2VFp9uQtKSMayUALSJSMJiUjq8KasI4VMI4UAC9n2ChCwQlIxykDBMYUiVBvqAyFerGUb5orXgFe0ASpUqUASsHNR3/MVnWK0yKAMq5LyshcRCVYVpIUk7sSTv4g6V0NrnvGtZ0AKtiusrccSG0tdYB1QWpRIMKwoBHVBypqAqRUoAwdORrF/wBRXcflXpMnsHzry0+oruNAAepUqUASjgoHW7pznFPw/egAvUoR05zin4fvU6c5xT8P3oAL1KEdOc4p+H71OnOcU/D96AC9ShHTnOKfh+9TpznFPw/egAvUoR05zin4fvU6c5xT8P3oAL1KEdOc4p+H71OnOcU/D96AC9ShHTnOKfh+9TpznFPw/egAvUoR05zin4fvU6c5xT8P3oAL1KEdOc4p+H71OnOcU/D96AC9ShHTnOKfh+9TpznFPw/egAotuc9DXmMjUT3UM6c5xT8P3qdOc4p+H70AE+e7DXkKPYPOhvTnOKfh+9TpznFPw/egAslMVhafUV3GhnTnOKfh+9eKtjhEEiD2fegDVUqVKACXo1PE+X0qejU8T5fStFrvApWUyK0+kXJ1Ed1I5pGWdvo1PE+X0qejU8T5fSubp6+I8KxF4ORu8KNaCzr9Gp4ny+lT0anifL6UDF/vJUQrCR2CtydpfHuqC6vF5uh9LC3o1PE+X0qejU8T5fShL9+OCz2hwYcTbS1pyykJJE8RlVQWLlWvt4YkcxBnPmwBl3rnwmrQyRmrQaWXr6NTxPl9Kno1PE+X0qnEcot8J9ddmJicKWySe7POizO314n+rHeiP1rXOK5YaGWb6NTxPl9Kno1PE+X0qvW9trdnKmvg+9abXyhWxCSZbnIDqbz76xZYvg1wa5LI9Gp4ny+lT0anifL6VUw5VLaleFXNnOBCN/jVl2G+FKsrLiiMS0yY0nsqnnQiO70anifL6VPRqeJ8vpQW17UFHA0GtG3bwMDD4U2liuSQ5+jU8T5fSp6NTxPl9KT7Ltk8qZUgD+796ys22jilRjbngAPrRpYahu9Gp4ny+lT0anifL6Uvq2kd3FPhW6yX68p1tJKYUoA5bqNLDUg16NTxPl9Kno1PE+X0oRbL6dS4pIKYBIGW4V6m+HSNR8NQ7sSuhhb0anifL6VPRqeJ8vpQpV9uAHNOXZXjV+OHePCs70Te2wt6NTxPl9Kno1PE+X0oIvaZY4T3Vzu7TvTCYnuo78Q7bGP0anifL6V5XPcVuW4lRWQSIiBFSqxepWhGqEbbbaYotbjScikJz7SkH9aDsbUWhKcylZGoSCCPdJnyoRyhWuL4tI4c3/4kUITeaA4QJzgz2xXFNbsqkqGtzlQwDJOIitTXLJCus1l2H7UqWx9sqJKZURmeM7zGtLboB6v5k5d41BHyp40K4ovG49sLPbDAOBw/lNF7QhCRKiEjiSAPGqIup8BRheGABiHHs7qemrfjUy0lZcWYEqMx28BXNlwxbGjZYtiKV2a0QQpBaUMWRByM94qvru2fswEoCVDvkD3aCrNau7BZnU7uZUP+01R15WtTSylhSkuAwQmM43EZ+NVhik4KKdfkIzS3HC2JbZbKgBloBlJ3CsLLYnXmzHUUDqMx3EHXWk2x867JcK1FGZUScgN+HfmN1OFz32ttWBSgAoYknSYiR5+VNHAkqlyUeRvg3Wu6LQloSnErLEUiNOAoPbbItTUEKEkTIIjD300G+Ekevn31q9LQlUqB3Zwa7MeGo0vU5Jyeu38hHQhAMqOkn37pqxrfeeG7rCpOWNBP7PDvpZvOwMPpAjmljRSBlnuKd4o1fVnUi7bvSpWJQQoFWknq5xTwg09wnJNWgS5blKOtE7kbbcxJUCFHRaYJ94NB2kVttTJAby/ODx04ga5TVZrwk8b8RzbSNLaW4hpKlBSEJETkVkySBrIETurkslyOQluzpDSknCtx1OIknMhIBkRPuyrdbdoU2e080hvFzsKCiolKCnUwTIkAdUZeddVntKmhzmN1wrkrhTeWIyYSEjIdmeVcm530gxZLstLSFYnA4dxgD5mjNxvL51nnE9YqgwRAy76Qbu2pdxqbtDvONrJDbkJSpJ4KgAZd3GnrZOzAKaPrHFmrLPXOqR1epGenyR2W9cvuZ6KPzrtsoJ7qFWy04H3yTELVXFattWWo5xwJB0nLw7a4JJ2VXAX2mXzVmW4g4VCIPCVDOKV3OVGzpCW1oXz+mQ6pO7rTkKw2w2mS/YlcwqEFM4lTnBGm+MqSG2UrAUWZWpJhwFJAiCTMxl28d9PCG24SdFhXHeONKsZxKxHdxAyotZ0YjShye2Za+cKiIK5gbshv7op/sjCQI4a9tRmqZt2E9m0QlfePkalbrlPr94+VSu7F8COefJRXKHa0Ivy1leIAc1nEj+hRQpprGeoQQrNMiR4jSmPlLbHpS0qXOEBswBJV+GnwFJVnvVQVI6iZyT2d9JKPJqkF2iMWF0Qrs+9ZWy5WVJQEEqgEE6EEqMggaEGj1kbs7yAAohZGcesDwz191DbyuQBzA2oobUBiKkkQRqAN+IeFc9tbFUlIGW25m2xkpMTkAd3DtM1ndji23ULCVQCPLjWabFidbbUR1ZAMzkBA1oxc1lAXCjAOWnkSadK1uTbotu77dzticw5q5pXbnhNUPzSw8edBkqJKuBOp76tnYdlxtu1YiCkIOHfpP6Vsf2as1qRiKc1DUZVSL0pMWvIra7LuKLQHJKm9CkkBKkfoqd8V47fCOmIdebC2UzCNdewansrRtNs+/YXcKp5omEOgdUjgfZV2eFczDKFtHGoFYPqpOccYq9we9AtXFlmWRCHG3WUMpRz6VLTnJSVjIH2czOXA0m/+kOjIUq3qWlQkjAoxuzSY62e6mrYG/mP6NSwHEgRMCU7iONYbU7Usurcs7zai0NVpzM+0I7YrJ1Hg2LlMSryvxtpCSy4p8ZyFJwlMduh8qe7ZaOeuu7lgRibJjhITS1d7FgZZUQyp9ZVASoYyY3wBAGVWAlsPWGxqCMCcBhAEBMxlEZaVaM9VEpwqxcsN3zurg28vRLFn5tMl4wpMCcIH5jG7dTkLJ+VKkJXEietHekEE+NUptZerovJbdpUpvrAAg4kgflUAoZoI94zzyrJTT2RqxuO7NN7IRaCi1YwgqSEqTiiFp3jtIit90OrYaL7pWSsENtSSSB+Yg6ZRRCzbLKQ8Al5JSqCSEjCZ0IE6149seu1OwtZQjRCVKQla4nIBREaaa1IuL9pvpx2JQAZ3SQD3AZmro2CvFDqWMJkggHvqtbt2GU5ahZCFNLCpxHOEDUjPXdrGYq7NndhLLYyFtpVjy6ylEyeMaVRbIlIp7lM2sU1bbQy2SFBxRJ4Tp366V7z4tbSJUASASciASPlkaVdvQTe9tH/7Lg4nWjex1iUlKgAHEgypJ3E7hw7ahOkrHg3wELXCLOpE40ga5DLOfA5d9cRZb5uQ4UIUmVoCgMXaO/srr2gUQ2EgBKJEjU5nNSlbznQ2wXcXXSodYJy4xkdOIEVPkYYdkdqLJZmyk4kySYg+Z91P13Xkh1AUhUhWcZZTpVbG6ADCtATPb2ffsoBbXVMuYmVYYMwJgkaSJzilcFILo+itmncQXOoInwNSlzkl2nNtZeJThU2pCVdpwzI7KldMFSJS5OnaK723LQvGkE5aj+yKUb12UYUkw2nsgVZNvuVS3FKBTBjWeHdXE9sstQjEnz+lc8oytmWUM7s/abO4VplYAOEDcZ1MnsFMt2We0PIHPqOEDTIE9sjSrGXsMsn1kef0rJvYhwfmR5/Ssak/IaxFF1JCYSIjfvkdtLLzzqCpJSZUSZA1nh76ub/0cr2kef0rmXsAomcSPP6UKMvQyzh5OSssvle9O/313sNFo4kZpOqeHdRKwbNLaZeQlScTiClJzgEgwTlpnWm6Nn7ShAS6pskb0lX6pqijJJP9jdmdENvoKVJCkkZpUJ8qrXbPkvSy2u0WPnBBxKYCpBE54CRiSeyY3ZVaRuRWsgHiJ+lbkWBwZEpUO2fpVIxvjYVtr3KQb2RTa7E4UD8RtMoIJCiR+TPjpnS+m5rbZ0yWbQk8cCz8pr6QYuVtKsQbQFcQPtXX0ehxrZDqd7tHzizbLcWijmnlExENqBBG/IZ1cty3itu7bIbSMLha/EChBBAzkcd9M/RRWq8Lpbeb5txIUmO4jtB3GtVmXvYg29TDa3HGUoDoA6skY8WkjeDxokdgbPbeadtaAtSBkNBB/KreoDgaxu/k26O/zrZStQEJU6VKUBwkg8B4U02di0D1i37p/dp1FLzMlkcvID3pcTCEgNNtpcA6hwiExpkKDLsWFlzpnMuz+YJwmDpPaOOVGL62btTrnONuISeqDJVmEmYyGWdCrPsDalFJfeQopTgOErhQxSCoEaiKVxtjqaUTXsNZSt9dpcH5Uton2Uz1j2nLwp1ctqcaEzqa4G7icQgJQUDx+labLs88l5C1LQQkyQCZ+VVpEW2U3tLYrOb1tZSSXuecz/KhfAj9azu69sKU4AUnMONiF4icpxQCB7/dVg3lyPsPWl18lQW44pwkLUPW3EAQRRSy8nzTYGBCEnLMFW7hIyrllFsumilryQ+sqxNLQDkcsQHCcgU98kVzXDfjtkEPNkJBhKxB3+qqMj319AvbNFaShWApIg66HdpS29yQNFJSlWFB1TJUD8QNZT4oLV3ZV157WNODqrz4REGgJtBUTmkDWSfOrdsXILZ0LClHnIM4VKOE9hTEGvByCsY8WREzBWuNZiAIjsp0q4QrZs5BbNhZtZmcTjZ0IGSDoT63eK8p92auQ2Vso6uHLCEzkANNKlOuBWUhyqvKF7PgKIH4cBKiJPNIyIB0pOctS/bX8aur2DPSr9vbYhl63uuuNlXOBMqn1cKEgAD3a0gcqexgas/OsNpRzagCEgypByk/2gYM11w6qKqNG6HV2Vuu3Kn+kX3Y1eQmvOlOe258a9fGj1yWttViDSmkrcBViKkJ3kkHHqTEeFcK7JBGUa5dx3eFRn1Um6RqxqtzUzajH9IvLitQniNZrLnVj86/jXqO0mMxRO47FZgmXmkk+0sFQnhANDlWV1WJSGzhBzJnq9meeWlWxZ9SeoScaLI5EnlF22ypRHMNkSSfzOcd9WMkIDailUL13xJ3VWnIjZXCbco+qplKUqHtSuctxzB99PFjHNANkEwM51PbXzutalPUuC2FtbI5rcw5m63IcAAImQoDeJ3/ADoJd9+t2dTilqXzbigslRUYIABASc0id1NlmtXO4pAhJieFAL7bbU60C2CnnYOmiQtR8Th8KnoUlbG1aW0FrNfqHpUlKoG8yPDjXvT12hIQSEpxDKc8jnOevYK22QBKcKUzCindqk5+4aUFvh1VnUlTbZMqggRv3mT26U3bUd0HcctmEbbczaQsIWUoUDKQTqd4O6l3a+Wbuu5BUoEJWNTJjDqd9ErennAkhSk74ByPZQrlDcCbDd4Uc4d13+pSNp45euw0G1kRX+0VvKSycasyRkVbwOB7K6G9ok4g0pwqMZEE5dhNAtqyFc2AeJyoNZ7MoHIH376riXgQuV1Nj/Zr4JIErM6HEfrRBF8pHrOFPeSKTLvtCsyPyxn/ABpRq1oS4iVJzFa9jNQaa2mbPqrWqPZxfM5UybH24uWpk9aMY1M7jwNVzd5HOBtSJKhlBqyNkWAm1MAe0Pka1O2D4K32ytixettGJcdIcgYlQBO7Oh7bqnITzionMhSpHnRDbp4ek7ZplaHJ+Kh10P430IAgGRP+U1nmSXIUvSwLZw/iLUggQcSvPOuBdnKtHXB/nV9aYnHpsxCgTGSSd/ClAXkoKzSDxIMVXWk6sd4nyjqh9IjGpXeon5ma1redABJWO5SgPA5V0WW8AVQRHZxrtVaiufZ9WKdSvdE9DXJZPIE8VM2uSo/it+sZ/IdKlFeR5lKWX8IjrIn4TUrHuYOK30c4tOIYsiUyJEjIxrGVK+0BcfsD3ONc2VFYQmQolI0WY0mCY4RRi23Y2XnVIaQl1YSFOgAKOFOUnUxWotBtrCtWIxEmkT3Ha8PufPdxBKFpUqYxGQFYR3nu1z4U2MvpaAbdRzqxiwLKAnnAv8xAy6p1I3AGg15WLA86MMjnDAGgBJ8KP3Q482zktWHrQVJSpSAdQhREwZ0zqbRRM4Hrqh1ptS5KYnCMAVnIhvMgAQNas+zXepbKuqnGQQmUx3YuNIezN285aQsSvAqSo5E9kd1WZbrc62G1NMKeSpeFzAUgtp9uFEYgN4GdMkTb8jo2cuBNmQThAWWwF4RAJFc15pStJVHWG+jSrUMK4nJBM7v9ar237XtNpMk4gcxofPdwodVQJOzW6jnLMtpSTJcBScyCUqBggag1suS50s2bA8qVNkkKJJMLzABIGkkVtuy0NKQHRiVMkJkpyOp1Ee+gm0Ntades76WA4GtTziQFpg4cScXWhUETFIhqtnJadlnjaUPPPEJDql4UFYOHECEZkAER62+TlRG/L6IHOpBLRIATJMHjO6lC/dobRbXsLSCylSh1ioyozuAMRmKZbBc77TIJXjSUmQpIwJg5kwJO/StNUaIdoHG0JPNlUiVZ6A0K5Zngq7rrUlWJJDpCpmZCN41oBtfaC7ZkqbckJKgCgKTiSTBEHOAQKI8oA/mS5P8ADc/ZRVI1Wwk7TplboUT20QaSoJCkk6iYiQN8TvrjaZg5jf2z5U6bM3c2ClS4KTpJCh78stONazIqwpye7OF+y2pZSTOAIBGeSiST5edcTL2K0ON4cm4HWyxa5pEZxhmnvYa1lq1FKVp5pecFJy3YQRlnrXZtzscCsO2cQFDrIGWffwNTe5aUHCvcUrLdTQcDiU5wddxpn2Z/+rZ/vj5GgzKCkdYQaMbMH+WM/wB/9DREx8FT7eD+drd/zLnzrdshc/Oc46dEQB2KOZPuEeNa9ux/O1u/5lz5078ilnbdFpbUJWgtuJSTAUCFJPgUjxFJkTa2ExtKSs4LZ1gkYk9ypE6gRIzkiK6rHybrW2tSxg/DBSCPzKjECOzOnm8+TZDhCispCZwgZkTnh7Uz2TnkaBcqm0RQ2200qFjLEN5Sk/rnT4cX+Uh8mS9olU267yyqDMHSRu+ta7JbC0IwzmTnlvpwtWy6uYl20KecXhUImBkDninhuoClhhpxItBUkEGCkSAZHrbxlNbLwPYRy1ItnkNvAusWmU4cLiAO3qmpR7k0sTSLKS0UqSvCZSQQcjvFe1sJao2I1QQdtP8AKXEHeAUnd6okd+/30Bvm2LSkpwlZSZORjxpqtzUqJjPcfdQpRWV5tkA5Hwo2TH5Voqm/LHzlseTgScUFPXwq6w3QPKua33baEKaZKlkJGKQrASBlmo/xnRm13Jbl24OJsykjHGekA5SrgQJo1yhXc6GkKZaUsicWFJURMbgCSMq1VTMd2jt5PrOjAo4YVi0nEchGZ301Wm0JTiKTBAz/ANKVdiGHBZgpTKmnEdXMEc4BxScwe2mRlK1qxER2xupXQJPdmN1n8B4YiqUKPiDlNUPtpCHSAleKZBJBA7iK+iUWdIbdyiUmTpuNULyiMtqtiQgyrD14mJG4btKyqoqnbYT2YfKLLLsALyEzhIgZTuBoa++wm0DE02tK1JT1s0pzzKQMs513Uz7JWQqAJSBkMU5gAjICZAy/KBXLtnyeuvJC7HhxpM4PU94kRPZSBdHbbbubbwrZQDgACUgZgp+RiPAUxWS8080G1dVR/KSJMidN+tKNhbccSwm0Lfsz7KZUDCUOkRkoEEEZHMbiazsdrsynTbOaJtIJaaCpkASMh6ucq63A062EasTdv22mVpZQFJEqJVnAxmSO0/Kiu34/mW5Y/q1xP9xFZbTXBaH8TzoQkgKjEckJ/sp1xGBnW/lCZLl0XMUDIIX2ZYERlTWktxtMptKKt+xXSECP48qsDk62NVaEqcUopSNAdFGl64btQlwKdBIGeVOtl2+DawgNFLemSVH5DSk1xfmU/p8sd3F/QcrrsT1ntCWigFkg/igaEDKeHClXbPa+1MWotKSQ0SAk6Yge2uxXKA2IheGfakfOj1k2hsz6MDymjiBkSk5bj2VnyYzhJO5IUCuRNEdl1fy1j++Pkar69r/WxanUNLxNpWQic5SDlRzYPapTl42ZCkjrORIy/Kr6UsciujZYZJWLO3Uelbb/AMw5786sLkFubrWi0KTmnC0k98qV800g7bNzettkf/cOR41a/IZaR0V5H5kuBRyOYUmNTkfVPlVY8nCWIpmaQNpeT8WhSlL6oCpTqYTviN57eyrHisXESKrZqdXRUT13BhuADhSIEz5TVc7QMc4FKORmRO6voO8NnQ5OIZVUXKFdRQVIAzKSR21NxpWanuMP+zqT0e1pJyDqIG4SgzHfXtY/7Og/Atn+K3+wa9plwZLks63Xuw0qHFQe4n5CvEXuwcwryP0pS24c/GjfI+QodjVgiTTKhZNpbDSnb2wF0sh7rg4Ywr14ThiutzaKyDVw+CvpXz885KyUzIUVYu2Znxp0st5JeQlU5kZjt3+c1Nypj+RYr209ijN0j/Kv92smNrbEMg7/ANq/3arG2GhhdzqGt3wFui8bNfNnfSsIUFAJlWR9U94pTvPYy6n3A4orSqdUKWkE/wB2I8q4OTYybUCcuaHzVRJdnbGWKRVrtGJtG27bpu6zN4G3HYmZJWozEakcKJs2iyD1XF/9/wBKFdJajIaaD70Jva91oSOaSCpRiY9UZ/6e+htI3djJa0WF5BSta1D/ADSO7q5VzWK47taGJOOR+YlxRHiMqWrkvF9ZWVFAM5Apwk8e4dpoj6QKl80kDHExOonUZZiaxNA7DFruywOphSlkH+9+7XBtXd11Is1lbtS1paQFBmMckdWZwpPZrWks2iBCEjtzoXyoWdRsthCgMQ5yY0mEaVRJS2kK808Pjg6aOZFj2f3PPf8A9v3K3IYuEaPv+L37tIKLGrhXS3dSzupJQ6dc0Z/eesX+x/Vj6hVyD/fO+/nD80VsTabjB/pFE9qXP3KQDdSxurxV3K4VBy6WPFCv9X6uXM39R8tKtnliFyf8r36CsNnrpuEW1hVmW4Hwv8NP42Eqg64kxpOppENgVGlE9irIReVmMaO//FVLHPiuooX+tzT2lIYb9sFwG2WhT7rwf5xXOgF6AucwITHhRS4L+uW7gSy84Er9oPLB9+HI1WW2LE3hbSP+Jc/j51puy0pKCFJlJyKc/EHiPKrqV8cld9Nl1f8Au7df/EH/AKbv7le/+7l1/wDEH/pu/uV8725wIdKAmROROUiJHzjvmsG7akpJKTlEx28Ky8vohPEfRJ5XLr/4g/8ATd/coDe9/XHa1Y3H3J/speTl2DBnVSWCyhSAsjX1QeHE/SthahSRqSofOtU5JeIeEZS3Ly5MW7tDb/o1a1pK085jx5Kw5RjA3cKlLnIAPw7bGnPIj4TXtUi7Rid7nRtraf5epPDD+yK13pb0M2ZTitw8zpXBt0v+c3ezB+wmlXb29fwW29xMnuH+tLqeoq4+EFsXj1SozB3Jz9/EVoRbFAfhhQUVdQE5HFx7BE0Lbt4QMiRuGR/iKcuTq7WrXanC5mmAGwDkkiCe4zWMy6OWxXk5zi5MphSoKSeEJA1Gte3vfK2+qloFe/s/jjThbtkDZ7utLyh+NiUsJGcjFCU98HxNLFqsw5zEeAxtkzqMx3jhU5yceRopS4GzkhZfUm1uPKBxtAJSkZJjFOe/XypgN37iYPEVq5Pn0FFpS2M0oGQ7QYFE2WHCn1T+tPCWqNsWap0D75sOGzfhziJG/t47qULms4YtLtnQVOuLhxbhISlMg5EntyMZ1Ybl0KwnGYGc+FV3aLC2Hi4kqBmCR+aDvHupZjRORi0WqzLd55aXVD/dyM89UECUjsVO7tJOXE5/KkPJ64KDhgZoB1TPCf1rit6ELGIqgjPFvy48RWzYS/rO0+4zBMgYVa66gcBWR5BjW7eT8wlIz4zl4VxcoDx6HZVOev1veThpicUDOFv3zSnyuWgpYsciJ53xhFZnTeN17fyc+RXGjiasjYbCzGkmiFmsqSARvquXL0cWkIxQBrRu7NpUkoQolIQU4zMlUZnCMuyvOPos+RVq/Bxrp02OqLrB/LWty7U8KWL0vW0Ktbxsi1hTnNhCBE9XMSnMT1iD2AcK23vtfgVzLqg28mOcmBhUUglJIkduu+uWf6d1WNarv2V3+Cj6WNbMLru5JOEaxMVu2esYFsZMaL/Q0iWu/wCLSHGnSsdm8HXKmLZPa4OXiw3BJK4OmRwk8Zmr4OmzrJB8rZv23FWGmAdo25vG3p0UVulJOkpVn4iglwWRIbxhSpmSNxy4e8Z9ldfKK4UW61K//Ov50Ium+1KQoc0eogrJmBhAP0r1OLfc6ot1RtvmxKltQE5lXDIJOKOP2oQyOc6qUlQxSSNwByPvmnLY9TdotKG3E4Fc26tuFYgogdZBCsxkZBGudGrXsxZ7LYX3SMCVLQkBMEr6/VbE6d+6adyp0OkC7JdKsJAEZZH3b6F2GzFKX3VR+Ek4VaArV1QANZ6xPuotd21bKA4XG3BEEmcYhUxEeqMuAoHfdraU0OZJwKWVQZkZEeZNSmvMZzai0iyv9n9MM2v/ABG/2DUqcgH9Da/8Rv8AYNe1bH8KJw4BnKCqLyeO4YP/ABppH2wbJUlRyQEiO+rI23CVW54K/KpBH/TRSnemFYwwDHGnlFRV+oym5OhGu673n1FCAVffWTuqyuTDZ99l5RdACi4DkZ6oSBNctyhKUKwgSNYn9aN3LfzjNqT1MSVxG4zvHfUNaStlFFzelBjlbvB5tptprGhJBWtxKSQIiElQBwAyTPYKRbmZJQolXOYlSELISvAAMShloTMAxV+NrS4jMajQwaSHtmEtPqUhIwqnTdI1qWZPlD42uDZyeXchkWjDooYhOse730wpS6oSSEjsodsqzhLo4IH613pUfanPKqYncUJLk4b9ChZ1kk6fxl76QOZ6tWBfix0dwHeg/Kq4u+9m1dQqTI4H+IomETy12YFsgmMt9Ll3KS3aU4dwkq9/ypjvK2N4SCQezPyillpHOqKgkiRhHZFKjWXzZuu2kgnMA7uHdSLy1A8zYsic3Z7MkZ05XIsJszcmVYRPhpSpyuuFTNjIyB53XdIR96pkrQyMuCs7uKecgjGQJj9CBnXexdKyTzSQVqUTGQABkyJyAFCbJY14lH1pUSSO/I+FF0W44ShJgkQfecxOoqMJQjsmT4CFv2leSkYUIQ5hgrSBJ0zn3d1It6YlKUpclZVJKjJUOM76Z3rISkAa71T5CK9tFxKKcXVmIzAMCpS6jHj2bCMkJNpZ0Ofu406clTUWyydUf05MxmZB1NC3dnVKKTAknUHh2UwbCXfgvGyDPJ2cjvwq14imWaE6SZrkjHb+x47VbBGrrnzpSugLBxIOAgyCZI7jlHZFPW2j2G2Ws8HF/Oq/sTqkw4BAJyV+h4Ct6Zt6vmLjb3HVu53nGg6yw0242lTiS0hKCqRCgVbzEx31lcCHba0rE2VMMqQrAoHC45mMEkiCAczurouG3OON4XA4lK/zIEiOHZxoxYrVY7vQTjdck/0cGAdZUSKtKTTpHTGq35E+8mywpTa2+YbVqBKsZ0BJWomBwnjQS0MISopSqRJgjQ9w1GdNe0G04tBUtSAgDqg9XIazOpOfunfSm7rpFJO9JPJwW7yCphm1/wCIj9g15WXIMuWbV/iI/YNeVfF8CFhwBduLVF6WkE6Fv3fhI+tL1pbxHXOvotVmQTJSkniQK86Kj2E+ApprUUjSdnz1Y3ShQk4Tx3Hv4UzXZYULUFlRG8EGY7qt/oqPZT4CvRZ0jRI8BXP2Jev7Fu4vQX7oeAEJJPaa6rztaUNlIiT8qMBA4CoWxwFUWNpcialfAt7PiC6f7H1rN+2DSAaYQgcBU5scB4U0IaY0ZKWp2JFueMKBEgjXdVUX9ZUpxYAlBJzIgTBr6OLY4DwrA2VB/KnwFDhZikfNNhTIScasU5BJ1E7xRm67G6HZSlODcCoDPjpnV+iyI9hPgK96On2U+ArO37m6hSsDoKAnEJG6g3Kjdxcslng5px8M5CasjmhwHhUU2DqAe8VmXG5w0xdPb+RHufON3Y2zGRnjRCzXcHFYSAgnfV99FR7KfAV70dPsp8BXBPoJN6ozp/L7iaXVWUom6+aIBUFV1u2DGOqBVwdHT7KfAV6GU+yPAVzT/Sssmn3N/l9yXYTdtlGrsiUiFZGtmydmAvGzR/WT5GrtNnT7KfAVBZ0jMJHgK6cPQTxtNzv/AJ9zVhp3Z877fWkC22uSI51c59tJtntgaSYWlbKolIIJTwkcK+uVWRB1QkzxArEWFsf7tHwj6V3Y8WhNXy7KRjpPmq5dvkNCEkgAHtAz3BWn1rmvna0FYU6ha8UxJwpMHXL3V9P9Cb9hPwj6VDZEewnwFN21dlLPlNVs55xKn1oZa/qwRMSZA03cayvG8WFqPNFIQMkiRMRv7cq+qTYG/wCrR8I+lToLf9Wj4R9K1wtUK1ZWHIEPwbVmD+I3+walWm2ylPqpA7gB8qlNCOmNAlSo/9k="/>
          <p:cNvSpPr>
            <a:spLocks noChangeAspect="1" noChangeArrowheads="1"/>
          </p:cNvSpPr>
          <p:nvPr/>
        </p:nvSpPr>
        <p:spPr bwMode="auto">
          <a:xfrm>
            <a:off x="917575" y="823913"/>
            <a:ext cx="304800" cy="406400"/>
          </a:xfrm>
          <a:prstGeom prst="rect">
            <a:avLst/>
          </a:prstGeom>
          <a:noFill/>
          <a:extLst>
            <a:ext uri="{909E8E84-426E-40DD-AFC4-6F175D3DCCD1}">
              <a14:hiddenFill xmlns:a14="http://schemas.microsoft.com/office/drawing/2010/main">
                <a:solidFill>
                  <a:srgbClr val="FFFFFF"/>
                </a:solidFill>
              </a14:hiddenFill>
            </a:ext>
          </a:extLst>
        </p:spPr>
        <p:txBody>
          <a:bodyPr/>
          <a:lstStyle/>
          <a:p>
            <a:pPr>
              <a:defRPr/>
            </a:pPr>
            <a:endParaRPr lang="en-US"/>
          </a:p>
        </p:txBody>
      </p:sp>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198" y="3436938"/>
            <a:ext cx="2308226"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3925" y="3417888"/>
            <a:ext cx="28130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5"/>
          <p:cNvSpPr>
            <a:spLocks noChangeArrowheads="1"/>
          </p:cNvSpPr>
          <p:nvPr/>
        </p:nvSpPr>
        <p:spPr bwMode="auto">
          <a:xfrm>
            <a:off x="1027111" y="5610617"/>
            <a:ext cx="7264400" cy="861774"/>
          </a:xfrm>
          <a:prstGeom prst="rect">
            <a:avLst/>
          </a:prstGeom>
          <a:solidFill>
            <a:schemeClr val="accent1"/>
          </a:solidFill>
          <a:ln w="9525">
            <a:solidFill>
              <a:schemeClr val="tx1"/>
            </a:solidFill>
            <a:miter lim="800000"/>
            <a:headEnd/>
            <a:tailEnd/>
          </a:ln>
        </p:spPr>
        <p:txBody>
          <a:bodyPr anchor="ctr">
            <a:spAutoFit/>
          </a:bodyPr>
          <a:lstStyle/>
          <a:p>
            <a:pPr algn="ctr">
              <a:lnSpc>
                <a:spcPts val="3000"/>
              </a:lnSpc>
              <a:defRPr/>
            </a:pPr>
            <a:r>
              <a:rPr lang="en-US" altLang="ja-JP" sz="2800" b="1" dirty="0" smtClean="0"/>
              <a:t>Deep Learning - breakthrough in visual </a:t>
            </a:r>
            <a:r>
              <a:rPr lang="en-US" altLang="ja-JP" sz="2800" b="1" dirty="0"/>
              <a:t>and speech </a:t>
            </a:r>
            <a:r>
              <a:rPr lang="en-US" altLang="ja-JP" sz="2800" b="1" dirty="0" smtClean="0"/>
              <a:t>recognition</a:t>
            </a:r>
            <a:endParaRPr lang="en-US" altLang="ja-JP" sz="2800" b="1" dirty="0"/>
          </a:p>
        </p:txBody>
      </p:sp>
      <p:pic>
        <p:nvPicPr>
          <p:cNvPr id="205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206" t="10844" r="67689" b="27399"/>
          <a:stretch/>
        </p:blipFill>
        <p:spPr bwMode="auto">
          <a:xfrm>
            <a:off x="3505199" y="1276349"/>
            <a:ext cx="2308225" cy="200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oup 9"/>
          <p:cNvGrpSpPr/>
          <p:nvPr/>
        </p:nvGrpSpPr>
        <p:grpSpPr>
          <a:xfrm>
            <a:off x="6003925" y="1276349"/>
            <a:ext cx="2813050" cy="2009775"/>
            <a:chOff x="6003925" y="1276349"/>
            <a:chExt cx="2813050" cy="2009775"/>
          </a:xfrm>
        </p:grpSpPr>
        <p:pic>
          <p:nvPicPr>
            <p:cNvPr id="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9024" r="4350"/>
            <a:stretch/>
          </p:blipFill>
          <p:spPr bwMode="auto">
            <a:xfrm>
              <a:off x="6003926" y="1276349"/>
              <a:ext cx="2813049"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29061" b="23834"/>
            <a:stretch/>
          </p:blipFill>
          <p:spPr bwMode="auto">
            <a:xfrm>
              <a:off x="6003925" y="2731325"/>
              <a:ext cx="1177794" cy="554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Pooling/Subsampling</a:t>
            </a:r>
            <a:endParaRPr lang="en-IN" dirty="0"/>
          </a:p>
        </p:txBody>
      </p:sp>
      <p:sp>
        <p:nvSpPr>
          <p:cNvPr id="3" name="Content Placeholder 2"/>
          <p:cNvSpPr>
            <a:spLocks noGrp="1"/>
          </p:cNvSpPr>
          <p:nvPr>
            <p:ph idx="1"/>
          </p:nvPr>
        </p:nvSpPr>
        <p:spPr>
          <a:xfrm>
            <a:off x="358775" y="1412875"/>
            <a:ext cx="8635100" cy="4618038"/>
          </a:xfrm>
        </p:spPr>
        <p:txBody>
          <a:bodyPr/>
          <a:lstStyle/>
          <a:p>
            <a:endParaRPr lang="en-US" dirty="0" smtClean="0">
              <a:effectLst/>
            </a:endParaRPr>
          </a:p>
          <a:p>
            <a:r>
              <a:rPr lang="en-US" dirty="0" smtClean="0">
                <a:effectLst/>
              </a:rPr>
              <a:t>Generally </a:t>
            </a:r>
            <a:r>
              <a:rPr lang="en-US" dirty="0">
                <a:effectLst/>
              </a:rPr>
              <a:t>picks the maximum value in a certain size of the window</a:t>
            </a:r>
            <a:r>
              <a:rPr lang="en-US" dirty="0" smtClean="0">
                <a:effectLst/>
              </a:rPr>
              <a:t>.</a:t>
            </a:r>
          </a:p>
          <a:p>
            <a:r>
              <a:rPr lang="en-US" dirty="0">
                <a:effectLst/>
              </a:rPr>
              <a:t>The primary function of a pooling later is to reduce the number of parameters to be learned by the network</a:t>
            </a:r>
            <a:r>
              <a:rPr lang="en-US" dirty="0" smtClean="0">
                <a:effectLst/>
              </a:rPr>
              <a:t>.</a:t>
            </a:r>
          </a:p>
          <a:p>
            <a:r>
              <a:rPr lang="en-US" dirty="0">
                <a:effectLst/>
              </a:rPr>
              <a:t>additional effect of reducing </a:t>
            </a:r>
            <a:r>
              <a:rPr lang="en-US" dirty="0" err="1">
                <a:effectLst/>
              </a:rPr>
              <a:t>overfitting</a:t>
            </a:r>
            <a:r>
              <a:rPr lang="en-US">
                <a:effectLst/>
              </a:rPr>
              <a:t> and thereby increasing the overall performance and accuracy of the network</a:t>
            </a:r>
            <a:endParaRPr lang="en-IN" dirty="0"/>
          </a:p>
        </p:txBody>
      </p:sp>
    </p:spTree>
    <p:extLst>
      <p:ext uri="{BB962C8B-B14F-4D97-AF65-F5344CB8AC3E}">
        <p14:creationId xmlns:p14="http://schemas.microsoft.com/office/powerpoint/2010/main" val="4287893621"/>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Max Pooling</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8614" y="2347415"/>
            <a:ext cx="8547561" cy="3016155"/>
          </a:xfrm>
        </p:spPr>
      </p:pic>
    </p:spTree>
    <p:extLst>
      <p:ext uri="{BB962C8B-B14F-4D97-AF65-F5344CB8AC3E}">
        <p14:creationId xmlns:p14="http://schemas.microsoft.com/office/powerpoint/2010/main" val="291524125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Average Pooling</a:t>
            </a:r>
            <a:endParaRPr lang="en-IN"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3576" y="1910687"/>
            <a:ext cx="8442599" cy="3766782"/>
          </a:xfrm>
        </p:spPr>
      </p:pic>
    </p:spTree>
    <p:extLst>
      <p:ext uri="{BB962C8B-B14F-4D97-AF65-F5344CB8AC3E}">
        <p14:creationId xmlns:p14="http://schemas.microsoft.com/office/powerpoint/2010/main" val="84797576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Flatten</a:t>
            </a:r>
            <a:endParaRPr lang="en-IN" dirty="0"/>
          </a:p>
        </p:txBody>
      </p:sp>
      <p:sp>
        <p:nvSpPr>
          <p:cNvPr id="3" name="Content Placeholder 2"/>
          <p:cNvSpPr>
            <a:spLocks noGrp="1"/>
          </p:cNvSpPr>
          <p:nvPr>
            <p:ph idx="1"/>
          </p:nvPr>
        </p:nvSpPr>
        <p:spPr/>
        <p:txBody>
          <a:bodyPr/>
          <a:lstStyle/>
          <a:p>
            <a:r>
              <a:rPr lang="en-US" dirty="0">
                <a:effectLst/>
              </a:rPr>
              <a:t>It </a:t>
            </a:r>
            <a:r>
              <a:rPr lang="en-US" dirty="0" err="1">
                <a:effectLst/>
              </a:rPr>
              <a:t>unstacks</a:t>
            </a:r>
            <a:r>
              <a:rPr lang="en-US" dirty="0">
                <a:effectLst/>
              </a:rPr>
              <a:t> the volume above it into an array.</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54856"/>
            <a:ext cx="9144000" cy="3136260"/>
          </a:xfrm>
          <a:prstGeom prst="rect">
            <a:avLst/>
          </a:prstGeom>
        </p:spPr>
      </p:pic>
    </p:spTree>
    <p:extLst>
      <p:ext uri="{BB962C8B-B14F-4D97-AF65-F5344CB8AC3E}">
        <p14:creationId xmlns:p14="http://schemas.microsoft.com/office/powerpoint/2010/main" val="88871404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Dense Layer</a:t>
            </a:r>
            <a:endParaRPr lang="en-IN" dirty="0"/>
          </a:p>
        </p:txBody>
      </p:sp>
      <p:sp>
        <p:nvSpPr>
          <p:cNvPr id="3" name="Content Placeholder 2"/>
          <p:cNvSpPr>
            <a:spLocks noGrp="1"/>
          </p:cNvSpPr>
          <p:nvPr>
            <p:ph idx="1"/>
          </p:nvPr>
        </p:nvSpPr>
        <p:spPr/>
        <p:txBody>
          <a:bodyPr/>
          <a:lstStyle/>
          <a:p>
            <a:r>
              <a:rPr lang="en-US" dirty="0">
                <a:effectLst/>
              </a:rPr>
              <a:t>A </a:t>
            </a:r>
            <a:r>
              <a:rPr lang="en-US" b="1" dirty="0">
                <a:effectLst/>
              </a:rPr>
              <a:t>dense layer</a:t>
            </a:r>
            <a:r>
              <a:rPr lang="en-US" dirty="0">
                <a:effectLst/>
              </a:rPr>
              <a:t> is just a regular </a:t>
            </a:r>
            <a:r>
              <a:rPr lang="en-US" b="1" dirty="0">
                <a:effectLst/>
              </a:rPr>
              <a:t>layer</a:t>
            </a:r>
            <a:r>
              <a:rPr lang="en-US" dirty="0">
                <a:effectLst/>
              </a:rPr>
              <a:t> of neurons in a neural network. </a:t>
            </a:r>
            <a:endParaRPr lang="en-US" dirty="0" smtClean="0">
              <a:effectLst/>
            </a:endParaRPr>
          </a:p>
          <a:p>
            <a:r>
              <a:rPr lang="en-US" dirty="0" smtClean="0">
                <a:effectLst/>
              </a:rPr>
              <a:t>Each </a:t>
            </a:r>
            <a:r>
              <a:rPr lang="en-US" dirty="0">
                <a:effectLst/>
              </a:rPr>
              <a:t>neuron </a:t>
            </a:r>
            <a:r>
              <a:rPr lang="en-US" dirty="0" smtClean="0">
                <a:effectLst/>
              </a:rPr>
              <a:t>receives </a:t>
            </a:r>
            <a:r>
              <a:rPr lang="en-US" dirty="0">
                <a:effectLst/>
              </a:rPr>
              <a:t>input from all the neurons in the previous </a:t>
            </a:r>
            <a:r>
              <a:rPr lang="en-US" b="1" dirty="0">
                <a:effectLst/>
              </a:rPr>
              <a:t>layer</a:t>
            </a:r>
            <a:r>
              <a:rPr lang="en-US" dirty="0">
                <a:effectLst/>
              </a:rPr>
              <a:t>, thus densely connected.</a:t>
            </a:r>
            <a:endParaRPr lang="en-IN" dirty="0"/>
          </a:p>
        </p:txBody>
      </p:sp>
    </p:spTree>
    <p:extLst>
      <p:ext uri="{BB962C8B-B14F-4D97-AF65-F5344CB8AC3E}">
        <p14:creationId xmlns:p14="http://schemas.microsoft.com/office/powerpoint/2010/main" val="193594673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CNN Architecture</a:t>
            </a:r>
            <a:endParaRPr lang="en-IN" dirty="0"/>
          </a:p>
        </p:txBody>
      </p:sp>
      <p:sp>
        <p:nvSpPr>
          <p:cNvPr id="3" name="Content Placeholder 2"/>
          <p:cNvSpPr>
            <a:spLocks noGrp="1"/>
          </p:cNvSpPr>
          <p:nvPr>
            <p:ph idx="1"/>
          </p:nvPr>
        </p:nvSpPr>
        <p:spPr/>
        <p:txBody>
          <a:bodyPr/>
          <a:lstStyle/>
          <a:p>
            <a:pPr marL="0" indent="0">
              <a:buNone/>
            </a:pPr>
            <a:r>
              <a:rPr lang="en-US" dirty="0" smtClean="0">
                <a:effectLst/>
              </a:rPr>
              <a:t>Most </a:t>
            </a:r>
            <a:r>
              <a:rPr lang="en-US" dirty="0">
                <a:effectLst/>
              </a:rPr>
              <a:t>successful architecture uses </a:t>
            </a:r>
            <a:endParaRPr lang="en-US" dirty="0" smtClean="0">
              <a:effectLst/>
            </a:endParaRPr>
          </a:p>
          <a:p>
            <a:endParaRPr lang="en-US" dirty="0" smtClean="0">
              <a:effectLst/>
            </a:endParaRPr>
          </a:p>
          <a:p>
            <a:r>
              <a:rPr lang="en-US" dirty="0" smtClean="0">
                <a:effectLst/>
              </a:rPr>
              <a:t>one </a:t>
            </a:r>
            <a:r>
              <a:rPr lang="en-US" dirty="0">
                <a:effectLst/>
              </a:rPr>
              <a:t>or more stacks of convolution + pool </a:t>
            </a:r>
            <a:r>
              <a:rPr lang="en-US" dirty="0" smtClean="0">
                <a:effectLst/>
              </a:rPr>
              <a:t>layers with </a:t>
            </a:r>
            <a:r>
              <a:rPr lang="en-US" dirty="0" err="1" smtClean="0">
                <a:effectLst/>
              </a:rPr>
              <a:t>relu</a:t>
            </a:r>
            <a:r>
              <a:rPr lang="en-US" dirty="0" smtClean="0">
                <a:effectLst/>
              </a:rPr>
              <a:t> </a:t>
            </a:r>
            <a:r>
              <a:rPr lang="en-US" dirty="0">
                <a:effectLst/>
              </a:rPr>
              <a:t>activation, </a:t>
            </a:r>
            <a:endParaRPr lang="en-US" dirty="0" smtClean="0">
              <a:effectLst/>
            </a:endParaRPr>
          </a:p>
          <a:p>
            <a:endParaRPr lang="en-US" dirty="0" smtClean="0">
              <a:effectLst/>
            </a:endParaRPr>
          </a:p>
          <a:p>
            <a:r>
              <a:rPr lang="en-US" dirty="0" smtClean="0">
                <a:effectLst/>
              </a:rPr>
              <a:t>followed </a:t>
            </a:r>
            <a:r>
              <a:rPr lang="en-US" dirty="0">
                <a:effectLst/>
              </a:rPr>
              <a:t>by a flatten layer then </a:t>
            </a:r>
            <a:endParaRPr lang="en-US" dirty="0" smtClean="0">
              <a:effectLst/>
            </a:endParaRPr>
          </a:p>
          <a:p>
            <a:endParaRPr lang="en-US" dirty="0" smtClean="0">
              <a:effectLst/>
            </a:endParaRPr>
          </a:p>
          <a:p>
            <a:r>
              <a:rPr lang="en-US" dirty="0" smtClean="0">
                <a:effectLst/>
              </a:rPr>
              <a:t>one </a:t>
            </a:r>
            <a:r>
              <a:rPr lang="en-US" dirty="0">
                <a:effectLst/>
              </a:rPr>
              <a:t>or two dense layers</a:t>
            </a:r>
            <a:endParaRPr lang="en-IN" dirty="0"/>
          </a:p>
        </p:txBody>
      </p:sp>
    </p:spTree>
    <p:extLst>
      <p:ext uri="{BB962C8B-B14F-4D97-AF65-F5344CB8AC3E}">
        <p14:creationId xmlns:p14="http://schemas.microsoft.com/office/powerpoint/2010/main" val="257653457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CNN Architecture</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9995" y="1158185"/>
            <a:ext cx="7625265" cy="5558417"/>
          </a:xfrm>
        </p:spPr>
      </p:pic>
    </p:spTree>
    <p:extLst>
      <p:ext uri="{BB962C8B-B14F-4D97-AF65-F5344CB8AC3E}">
        <p14:creationId xmlns:p14="http://schemas.microsoft.com/office/powerpoint/2010/main" val="428212204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 CNN</a:t>
            </a:r>
            <a:endParaRPr lang="en-IN" dirty="0"/>
          </a:p>
        </p:txBody>
      </p:sp>
      <p:sp>
        <p:nvSpPr>
          <p:cNvPr id="3" name="Content Placeholder 2"/>
          <p:cNvSpPr>
            <a:spLocks noGrp="1"/>
          </p:cNvSpPr>
          <p:nvPr>
            <p:ph idx="1"/>
          </p:nvPr>
        </p:nvSpPr>
        <p:spPr>
          <a:xfrm>
            <a:off x="204716" y="1412875"/>
            <a:ext cx="8939284" cy="4618038"/>
          </a:xfrm>
        </p:spPr>
        <p:txBody>
          <a:bodyPr/>
          <a:lstStyle/>
          <a:p>
            <a:r>
              <a:rPr lang="en-US" dirty="0" smtClean="0">
                <a:effectLst/>
              </a:rPr>
              <a:t>In </a:t>
            </a:r>
            <a:r>
              <a:rPr lang="en-US" dirty="0">
                <a:effectLst/>
              </a:rPr>
              <a:t>each </a:t>
            </a:r>
            <a:r>
              <a:rPr lang="en-US" dirty="0" err="1">
                <a:effectLst/>
              </a:rPr>
              <a:t>Conv</a:t>
            </a:r>
            <a:r>
              <a:rPr lang="en-US" dirty="0">
                <a:effectLst/>
              </a:rPr>
              <a:t> Layer the network tries to understand the basic patterns. </a:t>
            </a:r>
            <a:endParaRPr lang="en-US" dirty="0" smtClean="0">
              <a:effectLst/>
            </a:endParaRPr>
          </a:p>
          <a:p>
            <a:r>
              <a:rPr lang="en-US" dirty="0" smtClean="0">
                <a:effectLst/>
              </a:rPr>
              <a:t>For </a:t>
            </a:r>
            <a:r>
              <a:rPr lang="en-US" dirty="0">
                <a:effectLst/>
              </a:rPr>
              <a:t>example: </a:t>
            </a:r>
            <a:endParaRPr lang="en-US" dirty="0" smtClean="0">
              <a:effectLst/>
            </a:endParaRPr>
          </a:p>
          <a:p>
            <a:r>
              <a:rPr lang="en-US" dirty="0" smtClean="0">
                <a:effectLst/>
              </a:rPr>
              <a:t>In </a:t>
            </a:r>
            <a:r>
              <a:rPr lang="en-US" dirty="0">
                <a:effectLst/>
              </a:rPr>
              <a:t>the First layer, the network tries to </a:t>
            </a:r>
            <a:r>
              <a:rPr lang="en-US" dirty="0" smtClean="0">
                <a:effectLst/>
              </a:rPr>
              <a:t>learn patterns </a:t>
            </a:r>
            <a:r>
              <a:rPr lang="en-US" dirty="0">
                <a:effectLst/>
              </a:rPr>
              <a:t>and edges. </a:t>
            </a:r>
            <a:endParaRPr lang="en-US" dirty="0" smtClean="0">
              <a:effectLst/>
            </a:endParaRPr>
          </a:p>
          <a:p>
            <a:r>
              <a:rPr lang="en-US" dirty="0" smtClean="0">
                <a:effectLst/>
              </a:rPr>
              <a:t>In </a:t>
            </a:r>
            <a:r>
              <a:rPr lang="en-US" dirty="0">
                <a:effectLst/>
              </a:rPr>
              <a:t>the second layer, it tries to understand the </a:t>
            </a:r>
            <a:r>
              <a:rPr lang="en-US" dirty="0" smtClean="0">
                <a:effectLst/>
              </a:rPr>
              <a:t>shape/ color </a:t>
            </a:r>
            <a:r>
              <a:rPr lang="en-US" dirty="0">
                <a:effectLst/>
              </a:rPr>
              <a:t>and other stuff. </a:t>
            </a:r>
            <a:endParaRPr lang="en-US" dirty="0" smtClean="0">
              <a:effectLst/>
            </a:endParaRPr>
          </a:p>
          <a:p>
            <a:r>
              <a:rPr lang="en-US" dirty="0" smtClean="0">
                <a:effectLst/>
              </a:rPr>
              <a:t>A </a:t>
            </a:r>
            <a:r>
              <a:rPr lang="en-US" dirty="0">
                <a:effectLst/>
              </a:rPr>
              <a:t>final layer called Feature layer/Fully </a:t>
            </a:r>
            <a:r>
              <a:rPr lang="en-US">
                <a:effectLst/>
              </a:rPr>
              <a:t>Connected </a:t>
            </a:r>
            <a:r>
              <a:rPr lang="en-US" smtClean="0">
                <a:effectLst/>
              </a:rPr>
              <a:t>layer </a:t>
            </a:r>
            <a:r>
              <a:rPr lang="en-US" dirty="0">
                <a:effectLst/>
              </a:rPr>
              <a:t>tries to classify the image.</a:t>
            </a:r>
            <a:endParaRPr lang="en-IN" dirty="0"/>
          </a:p>
        </p:txBody>
      </p:sp>
    </p:spTree>
    <p:extLst>
      <p:ext uri="{BB962C8B-B14F-4D97-AF65-F5344CB8AC3E}">
        <p14:creationId xmlns:p14="http://schemas.microsoft.com/office/powerpoint/2010/main" val="362961946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CNN </a:t>
            </a:r>
            <a:r>
              <a:rPr lang="en-IN" dirty="0" err="1" smtClean="0"/>
              <a:t>netowrk</a:t>
            </a:r>
            <a:r>
              <a:rPr lang="en-IN" dirty="0" smtClean="0"/>
              <a:t> in </a:t>
            </a:r>
            <a:r>
              <a:rPr lang="en-IN" dirty="0" err="1"/>
              <a:t>K</a:t>
            </a:r>
            <a:r>
              <a:rPr lang="en-IN" dirty="0" err="1" smtClean="0"/>
              <a:t>eras</a:t>
            </a:r>
            <a:endParaRPr lang="en-IN"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7615" y="1428144"/>
            <a:ext cx="8553430" cy="4849826"/>
          </a:xfrm>
        </p:spPr>
      </p:pic>
    </p:spTree>
    <p:extLst>
      <p:ext uri="{BB962C8B-B14F-4D97-AF65-F5344CB8AC3E}">
        <p14:creationId xmlns:p14="http://schemas.microsoft.com/office/powerpoint/2010/main" val="290124262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CNN success story</a:t>
            </a:r>
            <a:r>
              <a:rPr lang="en-US" dirty="0" smtClean="0"/>
              <a:t>: ILSVRC 2012</a:t>
            </a:r>
            <a:endParaRPr lang="en-US" dirty="0"/>
          </a:p>
        </p:txBody>
      </p:sp>
      <p:sp>
        <p:nvSpPr>
          <p:cNvPr id="3" name="Content Placeholder 2"/>
          <p:cNvSpPr>
            <a:spLocks noGrp="1"/>
          </p:cNvSpPr>
          <p:nvPr>
            <p:ph idx="1"/>
          </p:nvPr>
        </p:nvSpPr>
        <p:spPr>
          <a:xfrm>
            <a:off x="358775" y="1412875"/>
            <a:ext cx="8407400" cy="492125"/>
          </a:xfrm>
        </p:spPr>
        <p:txBody>
          <a:bodyPr/>
          <a:lstStyle/>
          <a:p>
            <a:pPr marL="0" indent="0">
              <a:buNone/>
            </a:pPr>
            <a:r>
              <a:rPr lang="en-US" sz="2400" dirty="0" err="1" smtClean="0"/>
              <a:t>Imagenet</a:t>
            </a:r>
            <a:r>
              <a:rPr lang="en-US" sz="2400" dirty="0"/>
              <a:t> </a:t>
            </a:r>
            <a:r>
              <a:rPr lang="en-US" sz="2400" dirty="0" smtClean="0"/>
              <a:t>data base:  14 </a:t>
            </a:r>
            <a:r>
              <a:rPr lang="en-US" sz="2400" dirty="0" err="1" smtClean="0"/>
              <a:t>mln</a:t>
            </a:r>
            <a:r>
              <a:rPr lang="en-US" sz="2400" dirty="0" smtClean="0"/>
              <a:t> labeled images, 20K categories</a:t>
            </a:r>
            <a:endParaRPr lang="en-US" sz="2400"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513" t="14987" r="56513" b="8000"/>
          <a:stretch/>
        </p:blipFill>
        <p:spPr bwMode="auto">
          <a:xfrm>
            <a:off x="1412719" y="1905000"/>
            <a:ext cx="5969156" cy="449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466787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TensorFlow</a:t>
            </a:r>
            <a:endParaRPr lang="en-IN" dirty="0"/>
          </a:p>
        </p:txBody>
      </p:sp>
      <p:sp>
        <p:nvSpPr>
          <p:cNvPr id="3" name="Content Placeholder 2"/>
          <p:cNvSpPr>
            <a:spLocks noGrp="1"/>
          </p:cNvSpPr>
          <p:nvPr>
            <p:ph idx="1"/>
          </p:nvPr>
        </p:nvSpPr>
        <p:spPr/>
        <p:txBody>
          <a:bodyPr/>
          <a:lstStyle/>
          <a:p>
            <a:r>
              <a:rPr lang="en-US" dirty="0" err="1"/>
              <a:t>TensorFlow</a:t>
            </a:r>
            <a:r>
              <a:rPr lang="en-US" dirty="0"/>
              <a:t> is an end-to-end open source platform for machine </a:t>
            </a:r>
            <a:r>
              <a:rPr lang="en-US" dirty="0" smtClean="0"/>
              <a:t>learning</a:t>
            </a:r>
            <a:r>
              <a:rPr lang="en-US" dirty="0"/>
              <a:t> </a:t>
            </a:r>
            <a:r>
              <a:rPr lang="en-US" dirty="0" smtClean="0"/>
              <a:t>by Google.</a:t>
            </a:r>
          </a:p>
          <a:p>
            <a:pPr algn="just"/>
            <a:r>
              <a:rPr lang="en-US" dirty="0" err="1"/>
              <a:t>TensorFlow</a:t>
            </a:r>
            <a:r>
              <a:rPr lang="en-US" dirty="0"/>
              <a:t>, as the name indicates, is a framework to define and run computations involving tensors.</a:t>
            </a:r>
            <a:endParaRPr lang="en-US" dirty="0" smtClean="0"/>
          </a:p>
          <a:p>
            <a:pPr algn="just"/>
            <a:r>
              <a:rPr lang="en-US" dirty="0" smtClean="0"/>
              <a:t>It </a:t>
            </a:r>
            <a:r>
              <a:rPr lang="en-US" dirty="0"/>
              <a:t>has a comprehensive, flexible ecosystem of tools, libraries and community resources </a:t>
            </a:r>
            <a:r>
              <a:rPr lang="en-US" dirty="0" smtClean="0"/>
              <a:t>to </a:t>
            </a:r>
            <a:r>
              <a:rPr lang="en-US" dirty="0"/>
              <a:t>easily build and deploy ML powered applications</a:t>
            </a:r>
            <a:r>
              <a:rPr lang="en-US" dirty="0" smtClean="0"/>
              <a:t>.</a:t>
            </a:r>
          </a:p>
          <a:p>
            <a:pPr algn="just"/>
            <a:r>
              <a:rPr lang="en-US" dirty="0" err="1"/>
              <a:t>TensorFlow</a:t>
            </a:r>
            <a:r>
              <a:rPr lang="en-US" dirty="0"/>
              <a:t> makes it easy for beginners and experts to create machine learning models for desktop, mobile, web, and cloud. </a:t>
            </a:r>
            <a:endParaRPr lang="en-IN" dirty="0"/>
          </a:p>
        </p:txBody>
      </p:sp>
    </p:spTree>
    <p:extLst>
      <p:ext uri="{BB962C8B-B14F-4D97-AF65-F5344CB8AC3E}">
        <p14:creationId xmlns:p14="http://schemas.microsoft.com/office/powerpoint/2010/main" val="14917941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ILSVRC:  Classification</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415" y="1390299"/>
            <a:ext cx="5985161" cy="468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1180302"/>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Imagenet</a:t>
            </a:r>
            <a:r>
              <a:rPr lang="en-US" dirty="0"/>
              <a:t> Classifications </a:t>
            </a:r>
            <a:r>
              <a:rPr lang="en-US" dirty="0" smtClean="0"/>
              <a:t>2012</a:t>
            </a:r>
            <a:endParaRPr lang="en-US" dirty="0"/>
          </a:p>
        </p:txBody>
      </p:sp>
      <p:sp>
        <p:nvSpPr>
          <p:cNvPr id="3" name="Content Placeholder 2"/>
          <p:cNvSpPr>
            <a:spLocks noGrp="1"/>
          </p:cNvSpPr>
          <p:nvPr>
            <p:ph idx="1"/>
          </p:nvPr>
        </p:nvSpPr>
        <p:spPr>
          <a:xfrm>
            <a:off x="358775" y="1304925"/>
            <a:ext cx="8407400" cy="4725988"/>
          </a:xfrm>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1304925"/>
            <a:ext cx="8372475"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124245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ILSVRC 2012: top rankers</a:t>
            </a:r>
            <a:endParaRPr lang="en-US" dirty="0"/>
          </a:p>
        </p:txBody>
      </p:sp>
      <p:sp>
        <p:nvSpPr>
          <p:cNvPr id="3" name="Content Placeholder 2"/>
          <p:cNvSpPr>
            <a:spLocks noGrp="1"/>
          </p:cNvSpPr>
          <p:nvPr>
            <p:ph idx="1"/>
          </p:nvPr>
        </p:nvSpPr>
        <p:spPr>
          <a:xfrm>
            <a:off x="358775" y="1412875"/>
            <a:ext cx="8407400" cy="914689"/>
          </a:xfrm>
        </p:spPr>
        <p:txBody>
          <a:bodyPr/>
          <a:lstStyle/>
          <a:p>
            <a:pPr marL="0" indent="0">
              <a:buNone/>
            </a:pPr>
            <a:r>
              <a:rPr lang="en-US" sz="2000" dirty="0">
                <a:hlinkClick r:id="rId2"/>
              </a:rPr>
              <a:t>http://</a:t>
            </a:r>
            <a:r>
              <a:rPr lang="en-US" sz="2000" dirty="0" smtClean="0">
                <a:hlinkClick r:id="rId2"/>
              </a:rPr>
              <a:t>www.image-net.org/challenges/LSVRC/2012/results.html</a:t>
            </a:r>
            <a:endParaRPr lang="en-US" sz="2000" dirty="0" smtClean="0"/>
          </a:p>
          <a:p>
            <a:pPr marL="0" indent="0">
              <a:buNone/>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402427171"/>
              </p:ext>
            </p:extLst>
          </p:nvPr>
        </p:nvGraphicFramePr>
        <p:xfrm>
          <a:off x="356261" y="2240145"/>
          <a:ext cx="8555486" cy="3576320"/>
        </p:xfrm>
        <a:graphic>
          <a:graphicData uri="http://schemas.openxmlformats.org/drawingml/2006/table">
            <a:tbl>
              <a:tblPr firstRow="1" bandRow="1">
                <a:tableStyleId>{5C22544A-7EE6-4342-B048-85BDC9FD1C3A}</a:tableStyleId>
              </a:tblPr>
              <a:tblGrid>
                <a:gridCol w="403760"/>
                <a:gridCol w="1199408"/>
                <a:gridCol w="2974398"/>
                <a:gridCol w="1739970"/>
                <a:gridCol w="2237950"/>
              </a:tblGrid>
              <a:tr h="370840">
                <a:tc>
                  <a:txBody>
                    <a:bodyPr/>
                    <a:lstStyle/>
                    <a:p>
                      <a:r>
                        <a:rPr lang="en-US" dirty="0" smtClean="0"/>
                        <a:t>N</a:t>
                      </a:r>
                      <a:endParaRPr lang="en-US" dirty="0"/>
                    </a:p>
                  </a:txBody>
                  <a:tcPr/>
                </a:tc>
                <a:tc>
                  <a:txBody>
                    <a:bodyPr/>
                    <a:lstStyle/>
                    <a:p>
                      <a:r>
                        <a:rPr lang="en-US" dirty="0" smtClean="0"/>
                        <a:t>Error-5</a:t>
                      </a:r>
                      <a:endParaRPr lang="en-US" dirty="0"/>
                    </a:p>
                  </a:txBody>
                  <a:tcPr/>
                </a:tc>
                <a:tc>
                  <a:txBody>
                    <a:bodyPr/>
                    <a:lstStyle/>
                    <a:p>
                      <a:r>
                        <a:rPr lang="en-US" dirty="0" smtClean="0"/>
                        <a:t>Algorithm</a:t>
                      </a:r>
                      <a:endParaRPr lang="en-US" dirty="0"/>
                    </a:p>
                  </a:txBody>
                  <a:tcPr/>
                </a:tc>
                <a:tc>
                  <a:txBody>
                    <a:bodyPr/>
                    <a:lstStyle/>
                    <a:p>
                      <a:r>
                        <a:rPr lang="en-US" dirty="0" smtClean="0"/>
                        <a:t>Team</a:t>
                      </a:r>
                      <a:endParaRPr lang="en-US" dirty="0"/>
                    </a:p>
                  </a:txBody>
                  <a:tcPr/>
                </a:tc>
                <a:tc>
                  <a:txBody>
                    <a:bodyPr/>
                    <a:lstStyle/>
                    <a:p>
                      <a:r>
                        <a:rPr lang="en-US" dirty="0" smtClean="0"/>
                        <a:t>Authors</a:t>
                      </a:r>
                      <a:endParaRPr lang="en-US" dirty="0"/>
                    </a:p>
                  </a:txBody>
                  <a:tcPr/>
                </a:tc>
              </a:tr>
              <a:tr h="370840">
                <a:tc>
                  <a:txBody>
                    <a:bodyPr/>
                    <a:lstStyle/>
                    <a:p>
                      <a:r>
                        <a:rPr lang="en-US" dirty="0" smtClean="0"/>
                        <a:t>1</a:t>
                      </a:r>
                      <a:endParaRPr lang="en-US" dirty="0"/>
                    </a:p>
                  </a:txBody>
                  <a:tcPr/>
                </a:tc>
                <a:tc>
                  <a:txBody>
                    <a:bodyPr/>
                    <a:lstStyle/>
                    <a:p>
                      <a:r>
                        <a:rPr lang="en-US" dirty="0" smtClean="0"/>
                        <a:t>0.153</a:t>
                      </a:r>
                      <a:endParaRPr lang="en-US" dirty="0"/>
                    </a:p>
                  </a:txBody>
                  <a:tcPr/>
                </a:tc>
                <a:tc>
                  <a:txBody>
                    <a:bodyPr/>
                    <a:lstStyle/>
                    <a:p>
                      <a:r>
                        <a:rPr lang="en-US" sz="1800" dirty="0" smtClean="0"/>
                        <a:t>Deep Conv. Neural Network </a:t>
                      </a:r>
                      <a:endParaRPr lang="en-US" dirty="0"/>
                    </a:p>
                  </a:txBody>
                  <a:tcPr/>
                </a:tc>
                <a:tc>
                  <a:txBody>
                    <a:bodyPr/>
                    <a:lstStyle/>
                    <a:p>
                      <a:r>
                        <a:rPr lang="en-US" dirty="0" smtClean="0"/>
                        <a:t>Univ.</a:t>
                      </a:r>
                      <a:r>
                        <a:rPr lang="en-US" baseline="0" dirty="0" smtClean="0"/>
                        <a:t> of Toronto</a:t>
                      </a:r>
                      <a:endParaRPr lang="en-US" dirty="0"/>
                    </a:p>
                  </a:txBody>
                  <a:tcPr/>
                </a:tc>
                <a:tc>
                  <a:txBody>
                    <a:bodyPr/>
                    <a:lstStyle/>
                    <a:p>
                      <a:r>
                        <a:rPr lang="en-US" sz="1800" dirty="0" err="1" smtClean="0"/>
                        <a:t>Krizhevsky</a:t>
                      </a:r>
                      <a:r>
                        <a:rPr lang="en-US" sz="1800" dirty="0" smtClean="0"/>
                        <a:t> et al</a:t>
                      </a:r>
                      <a:endParaRPr lang="en-US" dirty="0"/>
                    </a:p>
                  </a:txBody>
                  <a:tcPr/>
                </a:tc>
              </a:tr>
              <a:tr h="370840">
                <a:tc>
                  <a:txBody>
                    <a:bodyPr/>
                    <a:lstStyle/>
                    <a:p>
                      <a:r>
                        <a:rPr lang="en-US" dirty="0" smtClean="0"/>
                        <a:t>2</a:t>
                      </a:r>
                      <a:endParaRPr lang="en-US" dirty="0"/>
                    </a:p>
                  </a:txBody>
                  <a:tcPr/>
                </a:tc>
                <a:tc>
                  <a:txBody>
                    <a:bodyPr/>
                    <a:lstStyle/>
                    <a:p>
                      <a:r>
                        <a:rPr lang="en-US" dirty="0" smtClean="0"/>
                        <a:t>0.262</a:t>
                      </a:r>
                      <a:endParaRPr lang="en-US" dirty="0"/>
                    </a:p>
                  </a:txBody>
                  <a:tcPr/>
                </a:tc>
                <a:tc>
                  <a:txBody>
                    <a:bodyPr/>
                    <a:lstStyle/>
                    <a:p>
                      <a:r>
                        <a:rPr lang="en-US" sz="1800" dirty="0" smtClean="0"/>
                        <a:t>Features + Fisher Vectors  + Linear classifier </a:t>
                      </a:r>
                      <a:endParaRPr lang="en-US" dirty="0"/>
                    </a:p>
                  </a:txBody>
                  <a:tcPr/>
                </a:tc>
                <a:tc>
                  <a:txBody>
                    <a:bodyPr/>
                    <a:lstStyle/>
                    <a:p>
                      <a:r>
                        <a:rPr lang="en-US" dirty="0" smtClean="0"/>
                        <a:t>ISI</a:t>
                      </a:r>
                      <a:endParaRPr lang="en-US" dirty="0"/>
                    </a:p>
                  </a:txBody>
                  <a:tcPr/>
                </a:tc>
                <a:tc>
                  <a:txBody>
                    <a:bodyPr/>
                    <a:lstStyle/>
                    <a:p>
                      <a:r>
                        <a:rPr lang="en-US" sz="1800" dirty="0" err="1" smtClean="0"/>
                        <a:t>Gunji</a:t>
                      </a:r>
                      <a:r>
                        <a:rPr lang="en-US" sz="1800" dirty="0" smtClean="0"/>
                        <a:t> et al</a:t>
                      </a:r>
                      <a:endParaRPr lang="en-US" dirty="0"/>
                    </a:p>
                  </a:txBody>
                  <a:tcPr/>
                </a:tc>
              </a:tr>
              <a:tr h="370840">
                <a:tc>
                  <a:txBody>
                    <a:bodyPr/>
                    <a:lstStyle/>
                    <a:p>
                      <a:r>
                        <a:rPr lang="en-US" dirty="0" smtClean="0"/>
                        <a:t>3</a:t>
                      </a:r>
                      <a:endParaRPr lang="en-US" dirty="0"/>
                    </a:p>
                  </a:txBody>
                  <a:tcPr/>
                </a:tc>
                <a:tc>
                  <a:txBody>
                    <a:bodyPr/>
                    <a:lstStyle/>
                    <a:p>
                      <a:r>
                        <a:rPr lang="en-US" dirty="0" smtClean="0"/>
                        <a:t>0.270</a:t>
                      </a:r>
                      <a:endParaRPr lang="en-US" dirty="0"/>
                    </a:p>
                  </a:txBody>
                  <a:tcPr/>
                </a:tc>
                <a:tc>
                  <a:txBody>
                    <a:bodyPr/>
                    <a:lstStyle/>
                    <a:p>
                      <a:r>
                        <a:rPr lang="en-US" sz="1800" dirty="0" smtClean="0"/>
                        <a:t>Features + FV + SVM </a:t>
                      </a:r>
                      <a:endParaRPr lang="en-US" dirty="0"/>
                    </a:p>
                  </a:txBody>
                  <a:tcPr/>
                </a:tc>
                <a:tc>
                  <a:txBody>
                    <a:bodyPr/>
                    <a:lstStyle/>
                    <a:p>
                      <a:r>
                        <a:rPr lang="en-US" sz="1800" dirty="0" smtClean="0"/>
                        <a:t>OXFORD_VGG </a:t>
                      </a:r>
                      <a:endParaRPr lang="en-US" dirty="0"/>
                    </a:p>
                  </a:txBody>
                  <a:tcPr/>
                </a:tc>
                <a:tc>
                  <a:txBody>
                    <a:bodyPr/>
                    <a:lstStyle/>
                    <a:p>
                      <a:r>
                        <a:rPr lang="en-US" sz="1800" dirty="0" err="1" smtClean="0"/>
                        <a:t>Simonyan</a:t>
                      </a:r>
                      <a:r>
                        <a:rPr lang="en-US" sz="1800" dirty="0" smtClean="0"/>
                        <a:t> et al</a:t>
                      </a:r>
                      <a:endParaRPr lang="en-US" dirty="0"/>
                    </a:p>
                  </a:txBody>
                  <a:tcPr/>
                </a:tc>
              </a:tr>
              <a:tr h="370840">
                <a:tc>
                  <a:txBody>
                    <a:bodyPr/>
                    <a:lstStyle/>
                    <a:p>
                      <a:r>
                        <a:rPr lang="en-US" dirty="0" smtClean="0"/>
                        <a:t>4</a:t>
                      </a:r>
                      <a:endParaRPr lang="en-US" dirty="0"/>
                    </a:p>
                  </a:txBody>
                  <a:tcPr/>
                </a:tc>
                <a:tc>
                  <a:txBody>
                    <a:bodyPr/>
                    <a:lstStyle/>
                    <a:p>
                      <a:r>
                        <a:rPr lang="en-US" dirty="0" smtClean="0"/>
                        <a:t>0.271</a:t>
                      </a:r>
                      <a:endParaRPr lang="en-US" dirty="0"/>
                    </a:p>
                  </a:txBody>
                  <a:tcPr/>
                </a:tc>
                <a:tc>
                  <a:txBody>
                    <a:bodyPr/>
                    <a:lstStyle/>
                    <a:p>
                      <a:r>
                        <a:rPr lang="en-US" sz="1800" dirty="0" smtClean="0"/>
                        <a:t>SIFT + FV + PQ + SVM </a:t>
                      </a:r>
                      <a:endParaRPr lang="en-US" dirty="0"/>
                    </a:p>
                  </a:txBody>
                  <a:tcPr/>
                </a:tc>
                <a:tc>
                  <a:txBody>
                    <a:bodyPr/>
                    <a:lstStyle/>
                    <a:p>
                      <a:r>
                        <a:rPr lang="en-US" sz="1800" dirty="0" smtClean="0"/>
                        <a:t>XRCE/INRIA</a:t>
                      </a:r>
                      <a:endParaRPr lang="en-US" dirty="0"/>
                    </a:p>
                  </a:txBody>
                  <a:tcPr/>
                </a:tc>
                <a:tc>
                  <a:txBody>
                    <a:bodyPr/>
                    <a:lstStyle/>
                    <a:p>
                      <a:r>
                        <a:rPr lang="en-US" sz="1800" dirty="0" err="1" smtClean="0"/>
                        <a:t>Perronin</a:t>
                      </a:r>
                      <a:r>
                        <a:rPr lang="en-US" sz="1800" dirty="0" smtClean="0"/>
                        <a:t> et al</a:t>
                      </a:r>
                      <a:endParaRPr lang="en-US" dirty="0"/>
                    </a:p>
                  </a:txBody>
                  <a:tcPr/>
                </a:tc>
              </a:tr>
              <a:tr h="370840">
                <a:tc>
                  <a:txBody>
                    <a:bodyPr/>
                    <a:lstStyle/>
                    <a:p>
                      <a:r>
                        <a:rPr lang="en-US" dirty="0" smtClean="0"/>
                        <a:t>5</a:t>
                      </a:r>
                      <a:endParaRPr lang="en-US" dirty="0"/>
                    </a:p>
                  </a:txBody>
                  <a:tcPr/>
                </a:tc>
                <a:tc>
                  <a:txBody>
                    <a:bodyPr/>
                    <a:lstStyle/>
                    <a:p>
                      <a:r>
                        <a:rPr lang="en-US" dirty="0" smtClean="0"/>
                        <a:t>0.300</a:t>
                      </a:r>
                      <a:endParaRPr lang="en-US" dirty="0"/>
                    </a:p>
                  </a:txBody>
                  <a:tcPr/>
                </a:tc>
                <a:tc>
                  <a:txBody>
                    <a:bodyPr/>
                    <a:lstStyle/>
                    <a:p>
                      <a:r>
                        <a:rPr lang="en-US" sz="1800" dirty="0" smtClean="0"/>
                        <a:t>Color </a:t>
                      </a:r>
                      <a:r>
                        <a:rPr lang="en-US" sz="1800" dirty="0" err="1" smtClean="0"/>
                        <a:t>desc</a:t>
                      </a:r>
                      <a:r>
                        <a:rPr lang="en-US" sz="1800" dirty="0" smtClean="0"/>
                        <a:t>. + SVM </a:t>
                      </a:r>
                      <a:endParaRPr lang="en-US" dirty="0"/>
                    </a:p>
                  </a:txBody>
                  <a:tcPr/>
                </a:tc>
                <a:tc>
                  <a:txBody>
                    <a:bodyPr/>
                    <a:lstStyle/>
                    <a:p>
                      <a:r>
                        <a:rPr lang="en-US" sz="1800" dirty="0" smtClean="0"/>
                        <a:t>Univ. of Amsterdam </a:t>
                      </a:r>
                      <a:endParaRPr lang="en-US" dirty="0"/>
                    </a:p>
                  </a:txBody>
                  <a:tcPr/>
                </a:tc>
                <a:tc>
                  <a:txBody>
                    <a:bodyPr/>
                    <a:lstStyle/>
                    <a:p>
                      <a:r>
                        <a:rPr lang="en-US" sz="1800" dirty="0" smtClean="0"/>
                        <a:t>van de </a:t>
                      </a:r>
                      <a:r>
                        <a:rPr lang="en-US" sz="1800" dirty="0" err="1" smtClean="0"/>
                        <a:t>Sande</a:t>
                      </a:r>
                      <a:r>
                        <a:rPr lang="en-US" sz="1800" dirty="0" smtClean="0"/>
                        <a:t> et al</a:t>
                      </a:r>
                      <a:endParaRPr lang="en-US" dirty="0"/>
                    </a:p>
                  </a:txBody>
                  <a:tcPr/>
                </a:tc>
              </a:tr>
            </a:tbl>
          </a:graphicData>
        </a:graphic>
      </p:graphicFrame>
    </p:spTree>
    <p:extLst>
      <p:ext uri="{BB962C8B-B14F-4D97-AF65-F5344CB8AC3E}">
        <p14:creationId xmlns:p14="http://schemas.microsoft.com/office/powerpoint/2010/main" val="277341979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Imagenet</a:t>
            </a:r>
            <a:r>
              <a:rPr lang="en-US" dirty="0" smtClean="0"/>
              <a:t> 2013: top rankers</a:t>
            </a:r>
            <a:endParaRPr lang="en-US" dirty="0"/>
          </a:p>
        </p:txBody>
      </p:sp>
      <p:sp>
        <p:nvSpPr>
          <p:cNvPr id="3" name="Content Placeholder 2"/>
          <p:cNvSpPr>
            <a:spLocks noGrp="1"/>
          </p:cNvSpPr>
          <p:nvPr>
            <p:ph idx="1"/>
          </p:nvPr>
        </p:nvSpPr>
        <p:spPr>
          <a:xfrm>
            <a:off x="358775" y="1412875"/>
            <a:ext cx="8407400" cy="914689"/>
          </a:xfrm>
        </p:spPr>
        <p:txBody>
          <a:bodyPr/>
          <a:lstStyle/>
          <a:p>
            <a:pPr marL="0" indent="0">
              <a:buNone/>
            </a:pPr>
            <a:r>
              <a:rPr lang="en-US" sz="2000" dirty="0" smtClean="0"/>
              <a:t>http</a:t>
            </a:r>
            <a:r>
              <a:rPr lang="en-US" sz="2000" dirty="0"/>
              <a:t>://www.image-net.org/challenges/LSVRC/2013/results.php</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2600496558"/>
              </p:ext>
            </p:extLst>
          </p:nvPr>
        </p:nvGraphicFramePr>
        <p:xfrm>
          <a:off x="356261" y="2240145"/>
          <a:ext cx="8555486" cy="3571240"/>
        </p:xfrm>
        <a:graphic>
          <a:graphicData uri="http://schemas.openxmlformats.org/drawingml/2006/table">
            <a:tbl>
              <a:tblPr firstRow="1" bandRow="1">
                <a:tableStyleId>{5C22544A-7EE6-4342-B048-85BDC9FD1C3A}</a:tableStyleId>
              </a:tblPr>
              <a:tblGrid>
                <a:gridCol w="403760"/>
                <a:gridCol w="1199408"/>
                <a:gridCol w="2974398"/>
                <a:gridCol w="1739970"/>
                <a:gridCol w="2237950"/>
              </a:tblGrid>
              <a:tr h="370840">
                <a:tc>
                  <a:txBody>
                    <a:bodyPr/>
                    <a:lstStyle/>
                    <a:p>
                      <a:r>
                        <a:rPr lang="en-US" dirty="0" smtClean="0"/>
                        <a:t>N</a:t>
                      </a:r>
                      <a:endParaRPr lang="en-US" dirty="0"/>
                    </a:p>
                  </a:txBody>
                  <a:tcPr/>
                </a:tc>
                <a:tc>
                  <a:txBody>
                    <a:bodyPr/>
                    <a:lstStyle/>
                    <a:p>
                      <a:r>
                        <a:rPr lang="en-US" dirty="0" smtClean="0"/>
                        <a:t>Error-5</a:t>
                      </a:r>
                      <a:endParaRPr lang="en-US" dirty="0"/>
                    </a:p>
                  </a:txBody>
                  <a:tcPr/>
                </a:tc>
                <a:tc>
                  <a:txBody>
                    <a:bodyPr/>
                    <a:lstStyle/>
                    <a:p>
                      <a:r>
                        <a:rPr lang="en-US" dirty="0" smtClean="0"/>
                        <a:t>Algorithm</a:t>
                      </a:r>
                      <a:endParaRPr lang="en-US" dirty="0"/>
                    </a:p>
                  </a:txBody>
                  <a:tcPr/>
                </a:tc>
                <a:tc>
                  <a:txBody>
                    <a:bodyPr/>
                    <a:lstStyle/>
                    <a:p>
                      <a:r>
                        <a:rPr lang="en-US" dirty="0" smtClean="0"/>
                        <a:t>Team</a:t>
                      </a:r>
                      <a:endParaRPr lang="en-US" dirty="0"/>
                    </a:p>
                  </a:txBody>
                  <a:tcPr/>
                </a:tc>
                <a:tc>
                  <a:txBody>
                    <a:bodyPr/>
                    <a:lstStyle/>
                    <a:p>
                      <a:r>
                        <a:rPr lang="en-US" dirty="0" smtClean="0"/>
                        <a:t>Authors</a:t>
                      </a:r>
                      <a:endParaRPr lang="en-US" dirty="0"/>
                    </a:p>
                  </a:txBody>
                  <a:tcPr/>
                </a:tc>
              </a:tr>
              <a:tr h="370840">
                <a:tc>
                  <a:txBody>
                    <a:bodyPr/>
                    <a:lstStyle/>
                    <a:p>
                      <a:r>
                        <a:rPr lang="en-US" dirty="0" smtClean="0"/>
                        <a:t>1</a:t>
                      </a:r>
                      <a:endParaRPr lang="en-US" dirty="0"/>
                    </a:p>
                  </a:txBody>
                  <a:tcPr/>
                </a:tc>
                <a:tc>
                  <a:txBody>
                    <a:bodyPr/>
                    <a:lstStyle/>
                    <a:p>
                      <a:r>
                        <a:rPr lang="en-US" dirty="0" smtClean="0"/>
                        <a:t>0.117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a:t>
                      </a:r>
                    </a:p>
                  </a:txBody>
                  <a:tcPr/>
                </a:tc>
                <a:tc>
                  <a:txBody>
                    <a:bodyPr/>
                    <a:lstStyle/>
                    <a:p>
                      <a:r>
                        <a:rPr lang="en-US" dirty="0" err="1" smtClean="0"/>
                        <a:t>Clarifi</a:t>
                      </a:r>
                      <a:endParaRPr lang="en-US" dirty="0"/>
                    </a:p>
                  </a:txBody>
                  <a:tcPr/>
                </a:tc>
                <a:tc>
                  <a:txBody>
                    <a:bodyPr/>
                    <a:lstStyle/>
                    <a:p>
                      <a:r>
                        <a:rPr lang="en-US" dirty="0" err="1" smtClean="0"/>
                        <a:t>Zeiler</a:t>
                      </a:r>
                      <a:endParaRPr lang="en-US" dirty="0"/>
                    </a:p>
                  </a:txBody>
                  <a:tcPr/>
                </a:tc>
              </a:tr>
              <a:tr h="370840">
                <a:tc>
                  <a:txBody>
                    <a:bodyPr/>
                    <a:lstStyle/>
                    <a:p>
                      <a:r>
                        <a:rPr lang="en-US" dirty="0" smtClean="0"/>
                        <a:t>2</a:t>
                      </a:r>
                      <a:endParaRPr lang="en-US" dirty="0"/>
                    </a:p>
                  </a:txBody>
                  <a:tcPr/>
                </a:tc>
                <a:tc>
                  <a:txBody>
                    <a:bodyPr/>
                    <a:lstStyle/>
                    <a:p>
                      <a:r>
                        <a:rPr lang="en-US" sz="1800" b="0" i="0" kern="1200" dirty="0" smtClean="0">
                          <a:solidFill>
                            <a:schemeClr val="dk1"/>
                          </a:solidFill>
                          <a:effectLst/>
                          <a:latin typeface="+mn-lt"/>
                          <a:ea typeface="+mn-ea"/>
                          <a:cs typeface="+mn-cs"/>
                        </a:rPr>
                        <a:t>0.129</a:t>
                      </a:r>
                      <a:endParaRPr lang="en-US" dirty="0"/>
                    </a:p>
                  </a:txBody>
                  <a:tcPr/>
                </a:tc>
                <a:tc>
                  <a:txBody>
                    <a:bodyPr/>
                    <a:lstStyle/>
                    <a:p>
                      <a:r>
                        <a:rPr lang="en-US" dirty="0" smtClean="0"/>
                        <a:t>Deep Convolutional Neural Networks</a:t>
                      </a:r>
                      <a:endParaRPr lang="en-US" dirty="0"/>
                    </a:p>
                  </a:txBody>
                  <a:tcPr/>
                </a:tc>
                <a:tc>
                  <a:txBody>
                    <a:bodyPr/>
                    <a:lstStyle/>
                    <a:p>
                      <a:r>
                        <a:rPr lang="en-US" dirty="0" err="1" smtClean="0"/>
                        <a:t>Nat.Univ</a:t>
                      </a:r>
                      <a:r>
                        <a:rPr lang="en-US" baseline="0" dirty="0" smtClean="0"/>
                        <a:t> </a:t>
                      </a:r>
                    </a:p>
                    <a:p>
                      <a:r>
                        <a:rPr lang="en-US" dirty="0" smtClean="0"/>
                        <a:t>Singapore</a:t>
                      </a:r>
                      <a:endParaRPr lang="en-US" dirty="0"/>
                    </a:p>
                  </a:txBody>
                  <a:tcPr/>
                </a:tc>
                <a:tc>
                  <a:txBody>
                    <a:bodyPr/>
                    <a:lstStyle/>
                    <a:p>
                      <a:r>
                        <a:rPr lang="en-US" dirty="0" smtClean="0"/>
                        <a:t>Min LIN</a:t>
                      </a:r>
                      <a:endParaRPr lang="en-US" dirty="0"/>
                    </a:p>
                  </a:txBody>
                  <a:tcPr/>
                </a:tc>
              </a:tr>
              <a:tr h="370840">
                <a:tc>
                  <a:txBody>
                    <a:bodyPr/>
                    <a:lstStyle/>
                    <a:p>
                      <a:r>
                        <a:rPr lang="en-US" dirty="0" smtClean="0"/>
                        <a:t>3</a:t>
                      </a:r>
                      <a:endParaRPr lang="en-US" dirty="0"/>
                    </a:p>
                  </a:txBody>
                  <a:tcPr/>
                </a:tc>
                <a:tc>
                  <a:txBody>
                    <a:bodyPr/>
                    <a:lstStyle/>
                    <a:p>
                      <a:r>
                        <a:rPr lang="en-US" sz="1800" b="0" i="0" kern="1200" dirty="0" smtClean="0">
                          <a:solidFill>
                            <a:schemeClr val="dk1"/>
                          </a:solidFill>
                          <a:effectLst/>
                          <a:latin typeface="+mn-lt"/>
                          <a:ea typeface="+mn-ea"/>
                          <a:cs typeface="+mn-cs"/>
                        </a:rPr>
                        <a:t>0.135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Networks</a:t>
                      </a:r>
                    </a:p>
                  </a:txBody>
                  <a:tcPr/>
                </a:tc>
                <a:tc>
                  <a:txBody>
                    <a:bodyPr/>
                    <a:lstStyle/>
                    <a:p>
                      <a:r>
                        <a:rPr lang="en-US" dirty="0" smtClean="0"/>
                        <a:t>NYU</a:t>
                      </a:r>
                      <a:endParaRPr lang="en-US" dirty="0"/>
                    </a:p>
                  </a:txBody>
                  <a:tcPr/>
                </a:tc>
                <a:tc>
                  <a:txBody>
                    <a:bodyPr/>
                    <a:lstStyle/>
                    <a:p>
                      <a:r>
                        <a:rPr lang="en-US" dirty="0" err="1" smtClean="0"/>
                        <a:t>Zeiler</a:t>
                      </a:r>
                      <a:r>
                        <a:rPr lang="en-US" dirty="0" smtClean="0"/>
                        <a:t> </a:t>
                      </a:r>
                    </a:p>
                    <a:p>
                      <a:r>
                        <a:rPr lang="en-US" dirty="0" smtClean="0"/>
                        <a:t>Fergus</a:t>
                      </a:r>
                      <a:endParaRPr lang="en-US" dirty="0"/>
                    </a:p>
                  </a:txBody>
                  <a:tcPr/>
                </a:tc>
              </a:tr>
              <a:tr h="370840">
                <a:tc>
                  <a:txBody>
                    <a:bodyPr/>
                    <a:lstStyle/>
                    <a:p>
                      <a:r>
                        <a:rPr lang="en-US" dirty="0" smtClean="0"/>
                        <a:t>4</a:t>
                      </a:r>
                      <a:endParaRPr lang="en-US" dirty="0"/>
                    </a:p>
                  </a:txBody>
                  <a:tcPr/>
                </a:tc>
                <a:tc>
                  <a:txBody>
                    <a:bodyPr/>
                    <a:lstStyle/>
                    <a:p>
                      <a:r>
                        <a:rPr lang="en-US" sz="1800" b="0" i="0" kern="1200" dirty="0" smtClean="0">
                          <a:solidFill>
                            <a:schemeClr val="dk1"/>
                          </a:solidFill>
                          <a:effectLst/>
                          <a:latin typeface="+mn-lt"/>
                          <a:ea typeface="+mn-ea"/>
                          <a:cs typeface="+mn-cs"/>
                        </a:rPr>
                        <a:t>0.135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Networks</a:t>
                      </a:r>
                    </a:p>
                  </a:txBody>
                  <a:tcPr/>
                </a:tc>
                <a:tc>
                  <a:txBody>
                    <a:bodyPr/>
                    <a:lstStyle/>
                    <a:p>
                      <a:endParaRPr lang="en-US" dirty="0"/>
                    </a:p>
                  </a:txBody>
                  <a:tcPr/>
                </a:tc>
                <a:tc>
                  <a:txBody>
                    <a:bodyPr/>
                    <a:lstStyle/>
                    <a:p>
                      <a:r>
                        <a:rPr lang="en-US" dirty="0" smtClean="0"/>
                        <a:t>Andrew Howard</a:t>
                      </a:r>
                      <a:endParaRPr lang="en-US" dirty="0"/>
                    </a:p>
                  </a:txBody>
                  <a:tcPr/>
                </a:tc>
              </a:tr>
              <a:tr h="370840">
                <a:tc>
                  <a:txBody>
                    <a:bodyPr/>
                    <a:lstStyle/>
                    <a:p>
                      <a:r>
                        <a:rPr lang="en-US" dirty="0" smtClean="0"/>
                        <a:t>5</a:t>
                      </a:r>
                      <a:endParaRPr lang="en-US" dirty="0"/>
                    </a:p>
                  </a:txBody>
                  <a:tcPr/>
                </a:tc>
                <a:tc>
                  <a:txBody>
                    <a:bodyPr/>
                    <a:lstStyle/>
                    <a:p>
                      <a:r>
                        <a:rPr lang="en-US" sz="1800" b="0" i="0" kern="1200" dirty="0" smtClean="0">
                          <a:solidFill>
                            <a:schemeClr val="dk1"/>
                          </a:solidFill>
                          <a:effectLst/>
                          <a:latin typeface="+mn-lt"/>
                          <a:ea typeface="+mn-ea"/>
                          <a:cs typeface="+mn-cs"/>
                        </a:rPr>
                        <a:t>0.137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Deep Convolutional Neural Networks</a:t>
                      </a:r>
                    </a:p>
                  </a:txBody>
                  <a:tcPr/>
                </a:tc>
                <a:tc>
                  <a:txBody>
                    <a:bodyPr/>
                    <a:lstStyle/>
                    <a:p>
                      <a:r>
                        <a:rPr lang="en-US" dirty="0" err="1" smtClean="0"/>
                        <a:t>Overfeat</a:t>
                      </a:r>
                      <a:endParaRPr lang="en-US" dirty="0" smtClean="0"/>
                    </a:p>
                    <a:p>
                      <a:r>
                        <a:rPr lang="en-US" dirty="0" smtClean="0"/>
                        <a:t>NYU</a:t>
                      </a:r>
                      <a:endParaRPr lang="en-US" dirty="0"/>
                    </a:p>
                  </a:txBody>
                  <a:tcPr/>
                </a:tc>
                <a:tc>
                  <a:txBody>
                    <a:bodyPr/>
                    <a:lstStyle/>
                    <a:p>
                      <a:r>
                        <a:rPr lang="en-US" sz="1800" b="0" i="0" kern="1200" dirty="0" smtClean="0">
                          <a:solidFill>
                            <a:schemeClr val="dk1"/>
                          </a:solidFill>
                          <a:effectLst/>
                          <a:latin typeface="+mn-lt"/>
                          <a:ea typeface="+mn-ea"/>
                          <a:cs typeface="+mn-cs"/>
                        </a:rPr>
                        <a:t>Pierre </a:t>
                      </a:r>
                      <a:r>
                        <a:rPr lang="en-US" sz="1800" b="0" i="0" kern="1200" dirty="0" err="1" smtClean="0">
                          <a:solidFill>
                            <a:schemeClr val="dk1"/>
                          </a:solidFill>
                          <a:effectLst/>
                          <a:latin typeface="+mn-lt"/>
                          <a:ea typeface="+mn-ea"/>
                          <a:cs typeface="+mn-cs"/>
                        </a:rPr>
                        <a:t>Sermanet</a:t>
                      </a:r>
                      <a:r>
                        <a:rPr lang="en-US" sz="1800" b="0" i="0" kern="1200" dirty="0" smtClean="0">
                          <a:solidFill>
                            <a:schemeClr val="dk1"/>
                          </a:solidFill>
                          <a:effectLst/>
                          <a:latin typeface="+mn-lt"/>
                          <a:ea typeface="+mn-ea"/>
                          <a:cs typeface="+mn-cs"/>
                        </a:rPr>
                        <a:t> et al</a:t>
                      </a:r>
                      <a:endParaRPr lang="en-US" dirty="0"/>
                    </a:p>
                  </a:txBody>
                  <a:tcPr/>
                </a:tc>
              </a:tr>
            </a:tbl>
          </a:graphicData>
        </a:graphic>
      </p:graphicFrame>
    </p:spTree>
    <p:extLst>
      <p:ext uri="{BB962C8B-B14F-4D97-AF65-F5344CB8AC3E}">
        <p14:creationId xmlns:p14="http://schemas.microsoft.com/office/powerpoint/2010/main" val="131728440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Imagenet</a:t>
            </a:r>
            <a:r>
              <a:rPr lang="en-US" dirty="0" smtClean="0"/>
              <a:t> Classifications 2013</a:t>
            </a:r>
            <a:endParaRPr lang="en-US" dirty="0"/>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4" y="1406662"/>
            <a:ext cx="8391525" cy="4632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298817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Net Topology</a:t>
            </a:r>
            <a:endParaRPr lang="en-US" dirty="0"/>
          </a:p>
        </p:txBody>
      </p:sp>
      <p:sp>
        <p:nvSpPr>
          <p:cNvPr id="3" name="Content Placeholder 2"/>
          <p:cNvSpPr>
            <a:spLocks noGrp="1"/>
          </p:cNvSpPr>
          <p:nvPr>
            <p:ph idx="1"/>
          </p:nvPr>
        </p:nvSpPr>
        <p:spPr/>
        <p:txBody>
          <a:bodyPr/>
          <a:lstStyle/>
          <a:p>
            <a:r>
              <a:rPr lang="en-US" sz="2400" dirty="0" smtClean="0"/>
              <a:t>5 convolutional layers</a:t>
            </a:r>
          </a:p>
          <a:p>
            <a:r>
              <a:rPr lang="en-US" sz="2400" dirty="0" smtClean="0"/>
              <a:t>3 fully connected layers + soft-max</a:t>
            </a:r>
          </a:p>
          <a:p>
            <a:r>
              <a:rPr lang="en-US" sz="2400" dirty="0" smtClean="0"/>
              <a:t>650K neurons , 60 </a:t>
            </a:r>
            <a:r>
              <a:rPr lang="en-US" sz="2400" dirty="0" err="1" smtClean="0"/>
              <a:t>Mln</a:t>
            </a:r>
            <a:r>
              <a:rPr lang="en-US" sz="2400" dirty="0" smtClean="0"/>
              <a:t> weights</a:t>
            </a:r>
            <a:endParaRPr lang="en-US" sz="24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30" y="3176479"/>
            <a:ext cx="8859921" cy="321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6404" y="1852543"/>
            <a:ext cx="3289446" cy="996788"/>
          </a:xfrm>
          <a:prstGeom prst="rect">
            <a:avLst/>
          </a:prstGeom>
          <a:noFill/>
          <a:ln w="25400">
            <a:solidFill>
              <a:schemeClr val="bg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867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ConvNet</a:t>
            </a:r>
            <a:r>
              <a:rPr lang="en-US" dirty="0" smtClean="0"/>
              <a:t> should be Deep?</a:t>
            </a:r>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27"/>
          <a:stretch/>
        </p:blipFill>
        <p:spPr bwMode="auto">
          <a:xfrm>
            <a:off x="723806" y="1201714"/>
            <a:ext cx="7696388" cy="49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96987" y="6270171"/>
            <a:ext cx="3265714" cy="369332"/>
          </a:xfrm>
          <a:prstGeom prst="rect">
            <a:avLst/>
          </a:prstGeom>
          <a:noFill/>
        </p:spPr>
        <p:txBody>
          <a:bodyPr wrap="square" rtlCol="0">
            <a:spAutoFit/>
          </a:bodyPr>
          <a:lstStyle/>
          <a:p>
            <a:r>
              <a:rPr lang="en-US" dirty="0" smtClean="0"/>
              <a:t>Rob Fergus, NIPS 2013</a:t>
            </a:r>
            <a:endParaRPr lang="en-US" dirty="0"/>
          </a:p>
        </p:txBody>
      </p:sp>
    </p:spTree>
    <p:extLst>
      <p:ext uri="{BB962C8B-B14F-4D97-AF65-F5344CB8AC3E}">
        <p14:creationId xmlns:p14="http://schemas.microsoft.com/office/powerpoint/2010/main" val="321954974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ConvNet</a:t>
            </a:r>
            <a:r>
              <a:rPr lang="en-US" dirty="0" smtClean="0"/>
              <a:t> should be Deep?</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638" y="1048907"/>
            <a:ext cx="7727269" cy="5064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813805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ConvNet</a:t>
            </a:r>
            <a:r>
              <a:rPr lang="en-US" dirty="0" smtClean="0"/>
              <a:t> should be Deep?</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9" y="1086279"/>
            <a:ext cx="7634534" cy="5027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76016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ConvNet</a:t>
            </a:r>
            <a:r>
              <a:rPr lang="en-US" dirty="0" smtClean="0"/>
              <a:t> should be Deep?</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39" y="986866"/>
            <a:ext cx="7793610" cy="5119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060870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TensorFlow</a:t>
            </a:r>
            <a:endParaRPr lang="en-IN" dirty="0"/>
          </a:p>
        </p:txBody>
      </p:sp>
      <p:sp>
        <p:nvSpPr>
          <p:cNvPr id="3" name="Content Placeholder 2"/>
          <p:cNvSpPr>
            <a:spLocks noGrp="1"/>
          </p:cNvSpPr>
          <p:nvPr>
            <p:ph idx="1"/>
          </p:nvPr>
        </p:nvSpPr>
        <p:spPr>
          <a:xfrm>
            <a:off x="457200" y="1600200"/>
            <a:ext cx="3826768" cy="4876800"/>
          </a:xfrm>
        </p:spPr>
        <p:txBody>
          <a:bodyPr/>
          <a:lstStyle/>
          <a:p>
            <a:pPr algn="just"/>
            <a:r>
              <a:rPr lang="en-IN" dirty="0" smtClean="0"/>
              <a:t>Define your computation as python graph</a:t>
            </a:r>
          </a:p>
          <a:p>
            <a:pPr algn="just"/>
            <a:r>
              <a:rPr lang="en-IN" dirty="0" err="1" smtClean="0"/>
              <a:t>TensorFlow</a:t>
            </a:r>
            <a:r>
              <a:rPr lang="en-IN" dirty="0" smtClean="0"/>
              <a:t> will runs it </a:t>
            </a:r>
            <a:r>
              <a:rPr lang="en-IN" dirty="0" err="1" smtClean="0"/>
              <a:t>efficiantly</a:t>
            </a:r>
            <a:r>
              <a:rPr lang="en-IN" dirty="0" smtClean="0"/>
              <a:t> using optimized C++ Code</a:t>
            </a:r>
          </a:p>
          <a:p>
            <a:pPr algn="just"/>
            <a:r>
              <a:rPr lang="en-IN" dirty="0" smtClean="0"/>
              <a:t>Graph can be divided into number of chunks and run them in parallel across multiple CPUs and GPUs</a:t>
            </a:r>
          </a:p>
          <a:p>
            <a:pPr algn="just"/>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133" y="2060848"/>
            <a:ext cx="4679576" cy="4004126"/>
          </a:xfrm>
          <a:prstGeom prst="rect">
            <a:avLst/>
          </a:prstGeom>
        </p:spPr>
      </p:pic>
      <p:sp>
        <p:nvSpPr>
          <p:cNvPr id="5" name="TextBox 4"/>
          <p:cNvSpPr txBox="1"/>
          <p:nvPr/>
        </p:nvSpPr>
        <p:spPr>
          <a:xfrm>
            <a:off x="5674736" y="1434979"/>
            <a:ext cx="2258952" cy="461665"/>
          </a:xfrm>
          <a:prstGeom prst="rect">
            <a:avLst/>
          </a:prstGeom>
          <a:noFill/>
        </p:spPr>
        <p:txBody>
          <a:bodyPr wrap="none" rtlCol="0">
            <a:spAutoFit/>
          </a:bodyPr>
          <a:lstStyle/>
          <a:p>
            <a:r>
              <a:rPr lang="en-IN" sz="2400" b="1" dirty="0" smtClean="0"/>
              <a:t>f(</a:t>
            </a:r>
            <a:r>
              <a:rPr lang="en-IN" sz="2400" b="1" dirty="0" err="1" smtClean="0"/>
              <a:t>x,y</a:t>
            </a:r>
            <a:r>
              <a:rPr lang="en-IN" sz="2400" b="1" dirty="0" smtClean="0"/>
              <a:t>)=x</a:t>
            </a:r>
            <a:r>
              <a:rPr lang="en-IN" sz="2400" b="1" baseline="30000" dirty="0" smtClean="0"/>
              <a:t>2</a:t>
            </a:r>
            <a:r>
              <a:rPr lang="en-IN" sz="2400" b="1" dirty="0" smtClean="0"/>
              <a:t>y+y+2</a:t>
            </a:r>
            <a:endParaRPr lang="en-IN" sz="2400" b="1" dirty="0"/>
          </a:p>
        </p:txBody>
      </p:sp>
    </p:spTree>
    <p:extLst>
      <p:ext uri="{BB962C8B-B14F-4D97-AF65-F5344CB8AC3E}">
        <p14:creationId xmlns:p14="http://schemas.microsoft.com/office/powerpoint/2010/main" val="1283610448"/>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err="1" smtClean="0"/>
              <a:t>ConvNet</a:t>
            </a:r>
            <a:r>
              <a:rPr lang="en-US" dirty="0" smtClean="0"/>
              <a:t> should be Deep?</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64" y="986866"/>
            <a:ext cx="7845834" cy="5083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197584"/>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64300" y="3161620"/>
            <a:ext cx="8423275" cy="1143000"/>
          </a:xfrm>
        </p:spPr>
        <p:txBody>
          <a:bodyPr/>
          <a:lstStyle/>
          <a:p>
            <a:pPr eaLnBrk="1" hangingPunct="1">
              <a:defRPr/>
            </a:pPr>
            <a:r>
              <a:rPr lang="en-US" sz="4400" dirty="0" err="1" smtClean="0">
                <a:solidFill>
                  <a:srgbClr val="FFFF00"/>
                </a:solidFill>
                <a:effectLst/>
              </a:rPr>
              <a:t>Conv</a:t>
            </a:r>
            <a:r>
              <a:rPr lang="en-US" sz="4400" dirty="0" smtClean="0">
                <a:solidFill>
                  <a:srgbClr val="FFFF00"/>
                </a:solidFill>
                <a:effectLst/>
              </a:rPr>
              <a:t> Nets:</a:t>
            </a:r>
            <a:br>
              <a:rPr lang="en-US" sz="4400" dirty="0" smtClean="0">
                <a:solidFill>
                  <a:srgbClr val="FFFF00"/>
                </a:solidFill>
                <a:effectLst/>
              </a:rPr>
            </a:br>
            <a:r>
              <a:rPr lang="en-US" sz="4400" dirty="0" smtClean="0">
                <a:solidFill>
                  <a:srgbClr val="FFFF00"/>
                </a:solidFill>
                <a:effectLst/>
              </a:rPr>
              <a:t>beyond Visual Classification</a:t>
            </a:r>
          </a:p>
        </p:txBody>
      </p:sp>
    </p:spTree>
    <p:extLst>
      <p:ext uri="{BB962C8B-B14F-4D97-AF65-F5344CB8AC3E}">
        <p14:creationId xmlns:p14="http://schemas.microsoft.com/office/powerpoint/2010/main" val="154859981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applications</a:t>
            </a:r>
            <a:endParaRPr lang="en-US" dirty="0"/>
          </a:p>
        </p:txBody>
      </p:sp>
      <p:sp>
        <p:nvSpPr>
          <p:cNvPr id="3" name="Content Placeholder 2"/>
          <p:cNvSpPr>
            <a:spLocks noGrp="1"/>
          </p:cNvSpPr>
          <p:nvPr>
            <p:ph idx="1"/>
          </p:nvPr>
        </p:nvSpPr>
        <p:spPr>
          <a:xfrm>
            <a:off x="503246" y="1633049"/>
            <a:ext cx="3019972" cy="665307"/>
          </a:xfrm>
        </p:spPr>
        <p:txBody>
          <a:bodyPr/>
          <a:lstStyle/>
          <a:p>
            <a:pPr marL="0" indent="0">
              <a:buNone/>
            </a:pPr>
            <a:r>
              <a:rPr lang="en-US" sz="2400" dirty="0" smtClean="0"/>
              <a:t>CNN is a big hammer</a:t>
            </a:r>
            <a:endParaRPr lang="en-US"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41" y="2410035"/>
            <a:ext cx="3270983" cy="3314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867" y="2497948"/>
            <a:ext cx="1886629" cy="1413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975" y="2707732"/>
            <a:ext cx="1329913" cy="2024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0372" y="4295420"/>
            <a:ext cx="1657854" cy="1304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0527" y="4704744"/>
            <a:ext cx="914831" cy="894680"/>
          </a:xfrm>
          <a:prstGeom prst="rect">
            <a:avLst/>
          </a:prstGeom>
          <a:noFill/>
          <a:ln w="9525">
            <a:solidFill>
              <a:schemeClr val="tx1"/>
            </a:solidFill>
            <a:miter lim="800000"/>
            <a:headEnd/>
            <a:tailEnd/>
          </a:ln>
        </p:spPr>
      </p:pic>
      <p:sp>
        <p:nvSpPr>
          <p:cNvPr id="9" name="Content Placeholder 2"/>
          <p:cNvSpPr txBox="1">
            <a:spLocks/>
          </p:cNvSpPr>
          <p:nvPr/>
        </p:nvSpPr>
        <p:spPr bwMode="auto">
          <a:xfrm>
            <a:off x="5381114" y="1656800"/>
            <a:ext cx="3697722" cy="665307"/>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sz="2400" kern="0" dirty="0" smtClean="0"/>
              <a:t>Plenty low hanging fruits</a:t>
            </a:r>
            <a:endParaRPr lang="en-US" sz="2400" kern="0" dirty="0"/>
          </a:p>
        </p:txBody>
      </p:sp>
      <p:sp>
        <p:nvSpPr>
          <p:cNvPr id="4" name="TextBox 3"/>
          <p:cNvSpPr txBox="1"/>
          <p:nvPr/>
        </p:nvSpPr>
        <p:spPr>
          <a:xfrm>
            <a:off x="2363190" y="6056416"/>
            <a:ext cx="4809506" cy="461665"/>
          </a:xfrm>
          <a:prstGeom prst="rect">
            <a:avLst/>
          </a:prstGeom>
          <a:solidFill>
            <a:schemeClr val="accent1">
              <a:lumMod val="60000"/>
              <a:lumOff val="40000"/>
            </a:schemeClr>
          </a:solidFill>
        </p:spPr>
        <p:txBody>
          <a:bodyPr wrap="square" rtlCol="0">
            <a:spAutoFit/>
          </a:bodyPr>
          <a:lstStyle/>
          <a:p>
            <a:pPr algn="ctr"/>
            <a:r>
              <a:rPr lang="en-US" sz="2400" dirty="0" smtClean="0">
                <a:solidFill>
                  <a:schemeClr val="bg2"/>
                </a:solidFill>
                <a:effectLst/>
              </a:rPr>
              <a:t>You need just a right nail!</a:t>
            </a:r>
            <a:endParaRPr lang="en-US" sz="2400" dirty="0">
              <a:solidFill>
                <a:schemeClr val="bg2"/>
              </a:solidFill>
              <a:effectLst/>
            </a:endParaRPr>
          </a:p>
        </p:txBody>
      </p:sp>
    </p:spTree>
    <p:extLst>
      <p:ext uri="{BB962C8B-B14F-4D97-AF65-F5344CB8AC3E}">
        <p14:creationId xmlns:p14="http://schemas.microsoft.com/office/powerpoint/2010/main" val="36119025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Detection</a:t>
            </a:r>
            <a:endParaRPr lang="en-US" dirty="0"/>
          </a:p>
        </p:txBody>
      </p:sp>
      <p:sp>
        <p:nvSpPr>
          <p:cNvPr id="3" name="Content Placeholder 2"/>
          <p:cNvSpPr>
            <a:spLocks noGrp="1"/>
          </p:cNvSpPr>
          <p:nvPr>
            <p:ph idx="1"/>
          </p:nvPr>
        </p:nvSpPr>
        <p:spPr>
          <a:xfrm>
            <a:off x="358775" y="5771403"/>
            <a:ext cx="8407400" cy="425760"/>
          </a:xfrm>
        </p:spPr>
        <p:txBody>
          <a:bodyPr/>
          <a:lstStyle/>
          <a:p>
            <a:pPr marL="0" indent="0" algn="ctr">
              <a:buNone/>
            </a:pPr>
            <a:r>
              <a:rPr lang="en-US" dirty="0" err="1"/>
              <a:t>S</a:t>
            </a:r>
            <a:r>
              <a:rPr lang="en-US" dirty="0" err="1" smtClean="0"/>
              <a:t>ermanet</a:t>
            </a:r>
            <a:r>
              <a:rPr lang="en-US" dirty="0" smtClean="0"/>
              <a:t>, CVPR 2014</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798" y="1441387"/>
            <a:ext cx="4021559" cy="431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002" y="1417637"/>
            <a:ext cx="3071160" cy="4341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313390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Scene parsing</a:t>
            </a:r>
            <a:endParaRPr lang="en-US" dirty="0"/>
          </a:p>
        </p:txBody>
      </p:sp>
      <p:sp>
        <p:nvSpPr>
          <p:cNvPr id="3" name="Content Placeholder 2"/>
          <p:cNvSpPr>
            <a:spLocks noGrp="1"/>
          </p:cNvSpPr>
          <p:nvPr>
            <p:ph idx="1"/>
          </p:nvPr>
        </p:nvSpPr>
        <p:spPr>
          <a:xfrm>
            <a:off x="358775" y="5688276"/>
            <a:ext cx="8407400" cy="520762"/>
          </a:xfrm>
        </p:spPr>
        <p:txBody>
          <a:bodyPr/>
          <a:lstStyle/>
          <a:p>
            <a:pPr marL="0" indent="0" algn="ctr">
              <a:buNone/>
            </a:pPr>
            <a:r>
              <a:rPr lang="en-US" dirty="0" err="1" smtClean="0"/>
              <a:t>Farabet</a:t>
            </a:r>
            <a:r>
              <a:rPr lang="en-US" dirty="0" smtClean="0"/>
              <a:t>, PAMI 2013</a:t>
            </a:r>
            <a:endParaRPr lang="en-US" dirty="0"/>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724" y="1044755"/>
            <a:ext cx="7614613" cy="464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592073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indoor semantic labeling RGBD</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990" y="1496289"/>
            <a:ext cx="7246117" cy="4095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bwMode="auto">
          <a:xfrm>
            <a:off x="358775" y="5688276"/>
            <a:ext cx="8407400" cy="520762"/>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kern="0" dirty="0" err="1" smtClean="0"/>
              <a:t>Farabet</a:t>
            </a:r>
            <a:r>
              <a:rPr lang="en-US" kern="0" dirty="0" smtClean="0"/>
              <a:t>, 2013</a:t>
            </a:r>
            <a:endParaRPr lang="en-US" kern="0" dirty="0"/>
          </a:p>
        </p:txBody>
      </p:sp>
    </p:spTree>
    <p:extLst>
      <p:ext uri="{BB962C8B-B14F-4D97-AF65-F5344CB8AC3E}">
        <p14:creationId xmlns:p14="http://schemas.microsoft.com/office/powerpoint/2010/main" val="394105954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Action Detection</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93" b="3215"/>
          <a:stretch/>
        </p:blipFill>
        <p:spPr bwMode="auto">
          <a:xfrm>
            <a:off x="578238" y="1575900"/>
            <a:ext cx="7746361" cy="429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2"/>
          <p:cNvSpPr txBox="1">
            <a:spLocks/>
          </p:cNvSpPr>
          <p:nvPr/>
        </p:nvSpPr>
        <p:spPr bwMode="auto">
          <a:xfrm>
            <a:off x="358775" y="5878276"/>
            <a:ext cx="8407400" cy="520762"/>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kern="0" dirty="0" smtClean="0"/>
              <a:t>Taylor, ECCV 2010</a:t>
            </a:r>
            <a:endParaRPr lang="en-US" kern="0" dirty="0"/>
          </a:p>
        </p:txBody>
      </p:sp>
    </p:spTree>
    <p:extLst>
      <p:ext uri="{BB962C8B-B14F-4D97-AF65-F5344CB8AC3E}">
        <p14:creationId xmlns:p14="http://schemas.microsoft.com/office/powerpoint/2010/main" val="3944661929"/>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a:t>
            </a:r>
            <a:r>
              <a:rPr lang="en-US" dirty="0" smtClean="0"/>
              <a:t> NN: Image Processing</a:t>
            </a:r>
            <a:endParaRPr lang="en-US" dirty="0"/>
          </a:p>
        </p:txBody>
      </p:sp>
      <p:sp>
        <p:nvSpPr>
          <p:cNvPr id="3" name="Content Placeholder 2"/>
          <p:cNvSpPr>
            <a:spLocks noGrp="1"/>
          </p:cNvSpPr>
          <p:nvPr>
            <p:ph idx="1"/>
          </p:nvPr>
        </p:nvSpPr>
        <p:spPr/>
        <p:txBody>
          <a:bodyPr/>
          <a:lstStyle/>
          <a:p>
            <a:endParaRPr lang="en-US"/>
          </a:p>
        </p:txBody>
      </p:sp>
      <p:sp>
        <p:nvSpPr>
          <p:cNvPr id="5" name="Content Placeholder 2"/>
          <p:cNvSpPr txBox="1">
            <a:spLocks/>
          </p:cNvSpPr>
          <p:nvPr/>
        </p:nvSpPr>
        <p:spPr bwMode="auto">
          <a:xfrm>
            <a:off x="358775" y="5878276"/>
            <a:ext cx="8407400" cy="520762"/>
          </a:xfrm>
          <a:prstGeom prst="rect">
            <a:avLst/>
          </a:prstGeom>
          <a:noFill/>
          <a:ln w="9525">
            <a:noFill/>
            <a:miter lim="800000"/>
            <a:headEnd/>
            <a:tailEnd/>
          </a:ln>
          <a:effectLst/>
        </p:spPr>
        <p:txBody>
          <a:bodyPr vert="horz" wrap="square" lIns="91400" tIns="45702" rIns="91400" bIns="45702" numCol="1" anchor="t" anchorCtr="0" compatLnSpc="1">
            <a:prstTxWarp prst="textNoShape">
              <a:avLst/>
            </a:prstTxWarp>
          </a:bodyPr>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69913"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2713" indent="-239713"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188"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188"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kern="0" dirty="0" smtClean="0"/>
              <a:t>Eigen , </a:t>
            </a:r>
            <a:r>
              <a:rPr lang="en-US" kern="0" dirty="0"/>
              <a:t>I</a:t>
            </a:r>
            <a:r>
              <a:rPr lang="en-US" kern="0" dirty="0" smtClean="0"/>
              <a:t>CCV 2010</a:t>
            </a:r>
            <a:endParaRPr lang="en-US" kern="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448790"/>
            <a:ext cx="5524500" cy="4161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802811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8881" y="2074461"/>
            <a:ext cx="3301644" cy="3521121"/>
          </a:xfrm>
          <a:prstGeom prst="rect">
            <a:avLst/>
          </a:prstGeom>
        </p:spPr>
      </p:pic>
      <p:sp>
        <p:nvSpPr>
          <p:cNvPr id="2" name="Title 1"/>
          <p:cNvSpPr>
            <a:spLocks noGrp="1"/>
          </p:cNvSpPr>
          <p:nvPr>
            <p:ph type="title"/>
          </p:nvPr>
        </p:nvSpPr>
        <p:spPr/>
        <p:txBody>
          <a:bodyPr/>
          <a:lstStyle/>
          <a:p>
            <a:r>
              <a:rPr lang="en-IN" dirty="0" smtClean="0"/>
              <a:t>Creating First Graph and Running</a:t>
            </a:r>
            <a:endParaRPr lang="en-IN" dirty="0"/>
          </a:p>
        </p:txBody>
      </p:sp>
      <p:sp>
        <p:nvSpPr>
          <p:cNvPr id="3" name="Content Placeholder 2"/>
          <p:cNvSpPr>
            <a:spLocks noGrp="1"/>
          </p:cNvSpPr>
          <p:nvPr>
            <p:ph idx="1"/>
          </p:nvPr>
        </p:nvSpPr>
        <p:spPr/>
        <p:txBody>
          <a:bodyPr/>
          <a:lstStyle/>
          <a:p>
            <a:r>
              <a:rPr lang="en-IN" dirty="0" smtClean="0"/>
              <a:t>Import </a:t>
            </a:r>
            <a:r>
              <a:rPr lang="en-IN" dirty="0" err="1" smtClean="0"/>
              <a:t>tensorflow</a:t>
            </a:r>
            <a:r>
              <a:rPr lang="en-IN" dirty="0" smtClean="0"/>
              <a:t> as </a:t>
            </a:r>
            <a:r>
              <a:rPr lang="en-IN" dirty="0" err="1" smtClean="0"/>
              <a:t>tf</a:t>
            </a:r>
            <a:endParaRPr lang="en-IN" dirty="0" smtClean="0"/>
          </a:p>
          <a:p>
            <a:r>
              <a:rPr lang="en-IN" dirty="0" smtClean="0"/>
              <a:t>x=</a:t>
            </a:r>
            <a:r>
              <a:rPr lang="en-IN" dirty="0" err="1" smtClean="0"/>
              <a:t>tf.Variable</a:t>
            </a:r>
            <a:r>
              <a:rPr lang="en-IN" dirty="0" smtClean="0"/>
              <a:t>(3,name=‘x’)</a:t>
            </a:r>
          </a:p>
          <a:p>
            <a:r>
              <a:rPr lang="en-IN" dirty="0" smtClean="0"/>
              <a:t>y=</a:t>
            </a:r>
            <a:r>
              <a:rPr lang="en-IN" dirty="0" err="1" smtClean="0"/>
              <a:t>tf.Variable</a:t>
            </a:r>
            <a:r>
              <a:rPr lang="en-IN" dirty="0" smtClean="0"/>
              <a:t>(4,name=‘y’)</a:t>
            </a:r>
          </a:p>
          <a:p>
            <a:r>
              <a:rPr lang="en-IN" dirty="0" smtClean="0"/>
              <a:t>f=x*x*y+y+2</a:t>
            </a:r>
          </a:p>
          <a:p>
            <a:r>
              <a:rPr lang="en-IN" dirty="0" err="1" smtClean="0"/>
              <a:t>init</a:t>
            </a:r>
            <a:r>
              <a:rPr lang="en-IN" dirty="0" smtClean="0"/>
              <a:t>=</a:t>
            </a:r>
            <a:r>
              <a:rPr lang="en-IN" dirty="0" err="1" smtClean="0"/>
              <a:t>tf.global_variable_initializer</a:t>
            </a:r>
            <a:r>
              <a:rPr lang="en-IN" dirty="0" smtClean="0"/>
              <a:t>()</a:t>
            </a:r>
          </a:p>
          <a:p>
            <a:r>
              <a:rPr lang="en-IN" dirty="0" smtClean="0"/>
              <a:t>with </a:t>
            </a:r>
            <a:r>
              <a:rPr lang="en-IN" dirty="0" err="1" smtClean="0"/>
              <a:t>tf.Session</a:t>
            </a:r>
            <a:r>
              <a:rPr lang="en-IN" dirty="0" smtClean="0"/>
              <a:t>() as </a:t>
            </a:r>
            <a:r>
              <a:rPr lang="en-IN" dirty="0" err="1" smtClean="0"/>
              <a:t>sess</a:t>
            </a:r>
            <a:r>
              <a:rPr lang="en-IN" dirty="0" smtClean="0"/>
              <a:t>:</a:t>
            </a:r>
          </a:p>
          <a:p>
            <a:pPr lvl="1"/>
            <a:r>
              <a:rPr lang="en-IN" dirty="0" err="1" smtClean="0"/>
              <a:t>init.run</a:t>
            </a:r>
            <a:r>
              <a:rPr lang="en-IN" dirty="0" smtClean="0"/>
              <a:t>()   #initialize all variables</a:t>
            </a:r>
          </a:p>
          <a:p>
            <a:pPr lvl="1"/>
            <a:r>
              <a:rPr lang="en-IN" dirty="0" smtClean="0"/>
              <a:t>Result=</a:t>
            </a:r>
            <a:r>
              <a:rPr lang="en-IN" dirty="0" err="1" smtClean="0"/>
              <a:t>f.eval</a:t>
            </a:r>
            <a:r>
              <a:rPr lang="en-IN" dirty="0" smtClean="0"/>
              <a:t>()</a:t>
            </a:r>
          </a:p>
          <a:p>
            <a:pPr lvl="1"/>
            <a:r>
              <a:rPr lang="en-IN" dirty="0" smtClean="0"/>
              <a:t>print(Result)</a:t>
            </a:r>
            <a:endParaRPr lang="en-IN" dirty="0"/>
          </a:p>
        </p:txBody>
      </p:sp>
    </p:spTree>
    <p:extLst>
      <p:ext uri="{BB962C8B-B14F-4D97-AF65-F5344CB8AC3E}">
        <p14:creationId xmlns:p14="http://schemas.microsoft.com/office/powerpoint/2010/main" val="134460744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Perceptron </a:t>
            </a:r>
            <a:r>
              <a:rPr lang="en-IN" dirty="0" err="1"/>
              <a:t>inTensorFlow</a:t>
            </a:r>
            <a:endParaRPr lang="en-IN"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648" y="1772816"/>
            <a:ext cx="5340429" cy="3804886"/>
          </a:xfrm>
        </p:spPr>
      </p:pic>
    </p:spTree>
    <p:extLst>
      <p:ext uri="{BB962C8B-B14F-4D97-AF65-F5344CB8AC3E}">
        <p14:creationId xmlns:p14="http://schemas.microsoft.com/office/powerpoint/2010/main" val="174030338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Perceptron </a:t>
            </a:r>
            <a:r>
              <a:rPr lang="en-IN" dirty="0" err="1" smtClean="0"/>
              <a:t>inTensorFlow</a:t>
            </a:r>
            <a:endParaRPr lang="en-IN" dirty="0"/>
          </a:p>
        </p:txBody>
      </p:sp>
      <p:sp>
        <p:nvSpPr>
          <p:cNvPr id="3" name="Content Placeholder 2"/>
          <p:cNvSpPr>
            <a:spLocks noGrp="1"/>
          </p:cNvSpPr>
          <p:nvPr>
            <p:ph idx="1"/>
          </p:nvPr>
        </p:nvSpPr>
        <p:spPr/>
        <p:txBody>
          <a:bodyPr>
            <a:normAutofit fontScale="70000" lnSpcReduction="20000"/>
          </a:bodyPr>
          <a:lstStyle/>
          <a:p>
            <a:r>
              <a:rPr lang="en-IN" dirty="0"/>
              <a:t># define two matrices</a:t>
            </a:r>
          </a:p>
          <a:p>
            <a:r>
              <a:rPr lang="en-IN" dirty="0"/>
              <a:t>matrix1 = </a:t>
            </a:r>
            <a:r>
              <a:rPr lang="en-IN" dirty="0" err="1"/>
              <a:t>tf.constant</a:t>
            </a:r>
            <a:r>
              <a:rPr lang="en-IN" dirty="0"/>
              <a:t>([[3., 3.]])</a:t>
            </a:r>
          </a:p>
          <a:p>
            <a:r>
              <a:rPr lang="en-IN" dirty="0"/>
              <a:t>matrix2 = </a:t>
            </a:r>
            <a:r>
              <a:rPr lang="en-IN" dirty="0" err="1"/>
              <a:t>tf.constant</a:t>
            </a:r>
            <a:r>
              <a:rPr lang="en-IN" dirty="0"/>
              <a:t>([[2.],[2.]])</a:t>
            </a:r>
          </a:p>
          <a:p>
            <a:r>
              <a:rPr lang="en-IN" dirty="0"/>
              <a:t># do multiplication</a:t>
            </a:r>
          </a:p>
          <a:p>
            <a:r>
              <a:rPr lang="en-IN" dirty="0"/>
              <a:t>product = </a:t>
            </a:r>
            <a:r>
              <a:rPr lang="en-IN" dirty="0" err="1"/>
              <a:t>tf.matmul</a:t>
            </a:r>
            <a:r>
              <a:rPr lang="en-IN" dirty="0"/>
              <a:t>(matrix1, matrix2)</a:t>
            </a:r>
          </a:p>
          <a:p>
            <a:r>
              <a:rPr lang="en-IN" dirty="0"/>
              <a:t># Let’s get a new session</a:t>
            </a:r>
          </a:p>
          <a:p>
            <a:r>
              <a:rPr lang="en-IN" dirty="0" err="1"/>
              <a:t>sess</a:t>
            </a:r>
            <a:r>
              <a:rPr lang="en-IN" dirty="0"/>
              <a:t> = </a:t>
            </a:r>
            <a:r>
              <a:rPr lang="en-IN" dirty="0" err="1"/>
              <a:t>tf.Session</a:t>
            </a:r>
            <a:r>
              <a:rPr lang="en-IN" dirty="0"/>
              <a:t>()</a:t>
            </a:r>
          </a:p>
          <a:p>
            <a:r>
              <a:rPr lang="en-IN" dirty="0"/>
              <a:t> </a:t>
            </a:r>
          </a:p>
          <a:p>
            <a:r>
              <a:rPr lang="en-IN" dirty="0"/>
              <a:t># launch a session, indicate </a:t>
            </a:r>
            <a:r>
              <a:rPr lang="en-IN" dirty="0" smtClean="0"/>
              <a:t>“product” </a:t>
            </a:r>
            <a:r>
              <a:rPr lang="en-IN" dirty="0"/>
              <a:t>is what we want to get</a:t>
            </a:r>
          </a:p>
          <a:p>
            <a:r>
              <a:rPr lang="en-IN" dirty="0"/>
              <a:t>result = </a:t>
            </a:r>
            <a:r>
              <a:rPr lang="en-IN" dirty="0" err="1"/>
              <a:t>sess.run</a:t>
            </a:r>
            <a:r>
              <a:rPr lang="en-IN" dirty="0"/>
              <a:t>(product)</a:t>
            </a:r>
          </a:p>
          <a:p>
            <a:r>
              <a:rPr lang="en-IN" dirty="0"/>
              <a:t> </a:t>
            </a:r>
          </a:p>
          <a:p>
            <a:r>
              <a:rPr lang="en-IN" dirty="0"/>
              <a:t>print(result)</a:t>
            </a:r>
          </a:p>
          <a:p>
            <a:r>
              <a:rPr lang="en-IN" dirty="0"/>
              <a:t># the output is : [[ 12.]]</a:t>
            </a:r>
          </a:p>
          <a:p>
            <a:r>
              <a:rPr lang="en-IN" dirty="0" err="1"/>
              <a:t>sess.close</a:t>
            </a:r>
            <a:r>
              <a:rPr lang="en-IN" dirty="0"/>
              <a:t>()</a:t>
            </a:r>
          </a:p>
          <a:p>
            <a:endParaRPr lang="en-IN" dirty="0"/>
          </a:p>
        </p:txBody>
      </p:sp>
    </p:spTree>
    <p:extLst>
      <p:ext uri="{BB962C8B-B14F-4D97-AF65-F5344CB8AC3E}">
        <p14:creationId xmlns:p14="http://schemas.microsoft.com/office/powerpoint/2010/main" val="117579756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intel3.0-blue">
  <a:themeElements>
    <a:clrScheme name="Custom 1">
      <a:dk1>
        <a:srgbClr val="000000"/>
      </a:dk1>
      <a:lt1>
        <a:srgbClr val="FFFFFF"/>
      </a:lt1>
      <a:dk2>
        <a:srgbClr val="0860A8"/>
      </a:dk2>
      <a:lt2>
        <a:srgbClr val="FDB605"/>
      </a:lt2>
      <a:accent1>
        <a:srgbClr val="009900"/>
      </a:accent1>
      <a:accent2>
        <a:srgbClr val="FF5C00"/>
      </a:accent2>
      <a:accent3>
        <a:srgbClr val="AAB6D1"/>
      </a:accent3>
      <a:accent4>
        <a:srgbClr val="DADADA"/>
      </a:accent4>
      <a:accent5>
        <a:srgbClr val="AACAAA"/>
      </a:accent5>
      <a:accent6>
        <a:srgbClr val="E75300"/>
      </a:accent6>
      <a:hlink>
        <a:srgbClr val="FFFF00"/>
      </a:hlink>
      <a:folHlink>
        <a:srgbClr val="567EB9"/>
      </a:folHlink>
    </a:clrScheme>
    <a:fontScheme name="intel3.0-blue">
      <a:majorFont>
        <a:latin typeface="Verdana"/>
        <a:ea typeface=""/>
        <a:cs typeface="Arial"/>
      </a:majorFont>
      <a:minorFont>
        <a:latin typeface="Verdana"/>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outerShdw blurRad="38100" dist="38100" dir="2700000" algn="tl">
                <a:srgbClr val="000000">
                  <a:alpha val="43137"/>
                </a:srgbClr>
              </a:outerShdw>
            </a:effectLst>
            <a:latin typeface="Verdana" pitchFamily="34" charset="0"/>
          </a:defRPr>
        </a:defPPr>
      </a:lstStyle>
    </a:lnDef>
  </a:objectDefaults>
  <a:extraClrSchemeLst>
    <a:extraClrScheme>
      <a:clrScheme name="intel3.0-blu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el3.0-blu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ntel3.0-blu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el3.0-blu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el3.0-blu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el3.0-blu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ntel3.0-blu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intel3.0-blue 8">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5BB3B9"/>
        </a:hlink>
        <a:folHlink>
          <a:srgbClr val="CC00FF"/>
        </a:folHlink>
      </a:clrScheme>
      <a:clrMap bg1="dk2" tx1="lt1" bg2="dk1" tx2="lt2" accent1="accent1" accent2="accent2" accent3="accent3" accent4="accent4" accent5="accent5" accent6="accent6" hlink="hlink" folHlink="folHlink"/>
    </a:extraClrScheme>
    <a:extraClrScheme>
      <a:clrScheme name="intel3.0-blue 9">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FFCC00"/>
        </a:hlink>
        <a:folHlink>
          <a:srgbClr val="CC00FF"/>
        </a:folHlink>
      </a:clrScheme>
      <a:clrMap bg1="dk2" tx1="lt1" bg2="dk1" tx2="lt2" accent1="accent1" accent2="accent2" accent3="accent3" accent4="accent4" accent5="accent5" accent6="accent6" hlink="hlink" folHlink="folHlink"/>
    </a:extraClrScheme>
    <a:extraClrScheme>
      <a:clrScheme name="intel3.0-blue 10">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FF"/>
        </a:folHlink>
      </a:clrScheme>
      <a:clrMap bg1="dk2" tx1="lt1" bg2="dk1" tx2="lt2" accent1="accent1" accent2="accent2" accent3="accent3" accent4="accent4" accent5="accent5" accent6="accent6" hlink="hlink" folHlink="folHlink"/>
    </a:extraClrScheme>
    <a:extraClrScheme>
      <a:clrScheme name="intel3.0-blue 11">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CC0099"/>
        </a:folHlink>
      </a:clrScheme>
      <a:clrMap bg1="dk2" tx1="lt1" bg2="dk1" tx2="lt2" accent1="accent1" accent2="accent2" accent3="accent3" accent4="accent4" accent5="accent5" accent6="accent6" hlink="hlink" folHlink="folHlink"/>
    </a:extraClrScheme>
    <a:extraClrScheme>
      <a:clrScheme name="intel3.0-blue 12">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9999"/>
        </a:hlink>
        <a:folHlink>
          <a:srgbClr val="AA014C"/>
        </a:folHlink>
      </a:clrScheme>
      <a:clrMap bg1="dk2" tx1="lt1" bg2="dk1" tx2="lt2" accent1="accent1" accent2="accent2" accent3="accent3" accent4="accent4" accent5="accent5" accent6="accent6" hlink="hlink" folHlink="folHlink"/>
    </a:extraClrScheme>
    <a:extraClrScheme>
      <a:clrScheme name="intel3.0-blue 13">
        <a:dk1>
          <a:srgbClr val="000000"/>
        </a:dk1>
        <a:lt1>
          <a:srgbClr val="FFFFFF"/>
        </a:lt1>
        <a:dk2>
          <a:srgbClr val="0034FF"/>
        </a:dk2>
        <a:lt2>
          <a:srgbClr val="FDB605"/>
        </a:lt2>
        <a:accent1>
          <a:srgbClr val="66CC33"/>
        </a:accent1>
        <a:accent2>
          <a:srgbClr val="FF6600"/>
        </a:accent2>
        <a:accent3>
          <a:srgbClr val="AAAEFF"/>
        </a:accent3>
        <a:accent4>
          <a:srgbClr val="DADADA"/>
        </a:accent4>
        <a:accent5>
          <a:srgbClr val="B8E2AD"/>
        </a:accent5>
        <a:accent6>
          <a:srgbClr val="E75C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intel3.0-blue 14">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00C5C0"/>
        </a:hlink>
        <a:folHlink>
          <a:srgbClr val="AA014C"/>
        </a:folHlink>
      </a:clrScheme>
      <a:clrMap bg1="dk2" tx1="lt1" bg2="dk1" tx2="lt2" accent1="accent1" accent2="accent2" accent3="accent3" accent4="accent4" accent5="accent5" accent6="accent6" hlink="hlink" folHlink="folHlink"/>
    </a:extraClrScheme>
    <a:extraClrScheme>
      <a:clrScheme name="intel3.0-blue 15">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AA014C"/>
        </a:folHlink>
      </a:clrScheme>
      <a:clrMap bg1="dk2" tx1="lt1" bg2="dk1" tx2="lt2" accent1="accent1" accent2="accent2" accent3="accent3" accent4="accent4" accent5="accent5" accent6="accent6" hlink="hlink" folHlink="folHlink"/>
    </a:extraClrScheme>
    <a:extraClrScheme>
      <a:clrScheme name="intel3.0-blue 16">
        <a:dk1>
          <a:srgbClr val="000000"/>
        </a:dk1>
        <a:lt1>
          <a:srgbClr val="FFFFFF"/>
        </a:lt1>
        <a:dk2>
          <a:srgbClr val="0034FF"/>
        </a:dk2>
        <a:lt2>
          <a:srgbClr val="FDB605"/>
        </a:lt2>
        <a:accent1>
          <a:srgbClr val="66CC33"/>
        </a:accent1>
        <a:accent2>
          <a:srgbClr val="FF5C00"/>
        </a:accent2>
        <a:accent3>
          <a:srgbClr val="AAAEFF"/>
        </a:accent3>
        <a:accent4>
          <a:srgbClr val="DADADA"/>
        </a:accent4>
        <a:accent5>
          <a:srgbClr val="B8E2AD"/>
        </a:accent5>
        <a:accent6>
          <a:srgbClr val="E75300"/>
        </a:accent6>
        <a:hlink>
          <a:srgbClr val="10C8E1"/>
        </a:hlink>
        <a:folHlink>
          <a:srgbClr val="F3016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64C1C9621A6B4D800F222E20EEC266" ma:contentTypeVersion="0" ma:contentTypeDescription="Create a new document." ma:contentTypeScope="" ma:versionID="c22a61cbe5e5ce25e9cf39bf26010a83">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FB8406-95AF-48C4-815D-FB0AC1ADF4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FAC2673-377F-4F66-BDF8-5815193BDF7B}">
  <ds:schemaRefs>
    <ds:schemaRef ds:uri="http://purl.org/dc/dcmitype/"/>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http://purl.org/dc/term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13E48BF-897A-4E0F-B295-48B8B67083B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6142</TotalTime>
  <Words>1638</Words>
  <Application>Microsoft Office PowerPoint</Application>
  <PresentationFormat>On-screen Show (4:3)</PresentationFormat>
  <Paragraphs>328</Paragraphs>
  <Slides>67</Slides>
  <Notes>8</Notes>
  <HiddenSlides>2</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intel3.0-blue</vt:lpstr>
      <vt:lpstr>Introduction: Convolutional Neural Networks for Visual Recognition</vt:lpstr>
      <vt:lpstr>Introduction to Deep Learning TensorFlow, Keras and Convolutional Neural Networks (CNN) for Visual Recognition</vt:lpstr>
      <vt:lpstr>Buzz…</vt:lpstr>
      <vt:lpstr>Deep Learning – from Research to Technology</vt:lpstr>
      <vt:lpstr>TensorFlow</vt:lpstr>
      <vt:lpstr>TensorFlow</vt:lpstr>
      <vt:lpstr>Creating First Graph and Running</vt:lpstr>
      <vt:lpstr>Perceptron inTensorFlow</vt:lpstr>
      <vt:lpstr>Perceptron inTensorFlow</vt:lpstr>
      <vt:lpstr>Keras</vt:lpstr>
      <vt:lpstr>Deep Neural Network</vt:lpstr>
      <vt:lpstr>Convolutional Neural Networks (CNN’s)</vt:lpstr>
      <vt:lpstr>Classical Computer Vision Pipeline</vt:lpstr>
      <vt:lpstr>Classical Computer Vision Pipeline.</vt:lpstr>
      <vt:lpstr>Deep Learning –based Vision Pipeline.</vt:lpstr>
      <vt:lpstr>Computer Vision +Deep Learning +  Machine Learning</vt:lpstr>
      <vt:lpstr>Deep Learning Basics </vt:lpstr>
      <vt:lpstr>Deep Learning Basics </vt:lpstr>
      <vt:lpstr>Deep Learning Basics </vt:lpstr>
      <vt:lpstr>Deep Learning Basics </vt:lpstr>
      <vt:lpstr>Deep Learning Taxonomy</vt:lpstr>
      <vt:lpstr>Convolutional Networks</vt:lpstr>
      <vt:lpstr>Convolutional NN</vt:lpstr>
      <vt:lpstr>What is Convolutional  NN ? </vt:lpstr>
      <vt:lpstr>What is Convolutional  NN ? </vt:lpstr>
      <vt:lpstr>What is Convolution?</vt:lpstr>
      <vt:lpstr>Image kernel and Filters</vt:lpstr>
      <vt:lpstr>Filter to sharpen image</vt:lpstr>
      <vt:lpstr>Filter</vt:lpstr>
      <vt:lpstr>Low Pass Filter</vt:lpstr>
      <vt:lpstr>Why Filter</vt:lpstr>
      <vt:lpstr>Filter as Feature Detector</vt:lpstr>
      <vt:lpstr>What is Convolution?</vt:lpstr>
      <vt:lpstr>2D Convolution</vt:lpstr>
      <vt:lpstr>3D Convolution?</vt:lpstr>
      <vt:lpstr>Padding</vt:lpstr>
      <vt:lpstr>Padding</vt:lpstr>
      <vt:lpstr>More filter</vt:lpstr>
      <vt:lpstr>Pooling/Subsampling</vt:lpstr>
      <vt:lpstr>Pooling/Subsampling</vt:lpstr>
      <vt:lpstr>Max Pooling</vt:lpstr>
      <vt:lpstr>Average Pooling</vt:lpstr>
      <vt:lpstr>Flatten</vt:lpstr>
      <vt:lpstr>Dense Layer</vt:lpstr>
      <vt:lpstr>CNN Architecture</vt:lpstr>
      <vt:lpstr>CNN Architecture</vt:lpstr>
      <vt:lpstr>Working CNN</vt:lpstr>
      <vt:lpstr>CNN netowrk in Keras</vt:lpstr>
      <vt:lpstr>CNN success story: ILSVRC 2012</vt:lpstr>
      <vt:lpstr>ILSVRC:  Classification</vt:lpstr>
      <vt:lpstr>Imagenet Classifications 2012</vt:lpstr>
      <vt:lpstr>ILSVRC 2012: top rankers</vt:lpstr>
      <vt:lpstr>Imagenet 2013: top rankers</vt:lpstr>
      <vt:lpstr>Imagenet Classifications 2013</vt:lpstr>
      <vt:lpstr>Conv Net Topology</vt:lpstr>
      <vt:lpstr>Why ConvNet should be Deep?</vt:lpstr>
      <vt:lpstr>Why ConvNet should be Deep?</vt:lpstr>
      <vt:lpstr>Why ConvNet should be Deep?</vt:lpstr>
      <vt:lpstr>Why ConvNet should be Deep?</vt:lpstr>
      <vt:lpstr>Why ConvNet should be Deep?</vt:lpstr>
      <vt:lpstr>Conv Nets: beyond Visual Classification</vt:lpstr>
      <vt:lpstr>CNN  applications</vt:lpstr>
      <vt:lpstr>Conv NN: Detection</vt:lpstr>
      <vt:lpstr>Conv NN: Scene parsing</vt:lpstr>
      <vt:lpstr>CNN: indoor semantic labeling RGBD</vt:lpstr>
      <vt:lpstr>Conv NN: Action Detection</vt:lpstr>
      <vt:lpstr>Conv NN: Image Processing</vt:lpstr>
    </vt:vector>
  </TitlesOfParts>
  <Company>Intel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IMEC 2006</dc:title>
  <dc:creator>Lilach Shokargi</dc:creator>
  <cp:lastModifiedBy>Windows User</cp:lastModifiedBy>
  <cp:revision>380</cp:revision>
  <dcterms:created xsi:type="dcterms:W3CDTF">2005-12-21T22:20:09Z</dcterms:created>
  <dcterms:modified xsi:type="dcterms:W3CDTF">2020-04-04T08:23:55Z</dcterms:modified>
</cp:coreProperties>
</file>